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90" r:id="rId3"/>
    <p:sldId id="297" r:id="rId4"/>
    <p:sldId id="282" r:id="rId5"/>
    <p:sldId id="293" r:id="rId6"/>
    <p:sldId id="281" r:id="rId7"/>
    <p:sldId id="295" r:id="rId8"/>
    <p:sldId id="283" r:id="rId9"/>
    <p:sldId id="284" r:id="rId10"/>
    <p:sldId id="286" r:id="rId11"/>
    <p:sldId id="287" r:id="rId12"/>
    <p:sldId id="285" r:id="rId13"/>
    <p:sldId id="289" r:id="rId14"/>
    <p:sldId id="296" r:id="rId15"/>
    <p:sldId id="291" r:id="rId16"/>
    <p:sldId id="292" r:id="rId17"/>
    <p:sldId id="294" r:id="rId18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418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693" y="1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53CCA-C154-4C2A-AEFE-CC2D929D183B}" type="datetimeFigureOut">
              <a:rPr lang="en-DE" smtClean="0"/>
              <a:t>20/06/2022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15CAF2-866C-4B9D-AF04-DA0C179C1327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311334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36260-0FB1-4E48-A417-C9D5A35ECE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D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4B3B01-5E98-47AA-90A0-F242C8391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EDA13-2853-4607-80AC-F095D4AB4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CEEB-4757-4CEF-A2B8-DD5B351715CD}" type="datetimeFigureOut">
              <a:rPr lang="en-DE" smtClean="0"/>
              <a:t>20/06/2022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F30EB4-C0E7-4A92-BF02-30866F867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probabilistic Language of Thought</a:t>
            </a:r>
            <a:endParaRPr lang="en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CAE0D-0677-427E-A19E-FFEE3AE31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F9F5-FD91-41AF-9631-9F406EBEB36A}" type="slidenum">
              <a:rPr lang="en-DE" smtClean="0"/>
              <a:t>‹#›</a:t>
            </a:fld>
            <a:endParaRPr lang="en-DE" dirty="0"/>
          </a:p>
        </p:txBody>
      </p:sp>
      <p:pic>
        <p:nvPicPr>
          <p:cNvPr id="7" name="Picture 2" descr="PhD Position Available at Tubingen University (Germany) - Nanocohybri">
            <a:extLst>
              <a:ext uri="{FF2B5EF4-FFF2-40B4-BE49-F238E27FC236}">
                <a16:creationId xmlns:a16="http://schemas.microsoft.com/office/drawing/2014/main" id="{93D5427F-0550-4164-884A-A48F9085D3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2623" y="202185"/>
            <a:ext cx="950910" cy="67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909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19BAC-EDC2-40DF-9C70-C2C3D09B2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264143-6516-4F7F-B914-3CA8CBDA8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38B5C-215A-4AFB-BCFA-01D7DB760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CEEB-4757-4CEF-A2B8-DD5B351715CD}" type="datetimeFigureOut">
              <a:rPr lang="en-DE" smtClean="0"/>
              <a:t>20/06/2022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73D5C8-2B11-4BF7-B994-9AFBCC01C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FCA5F-1FBF-4977-9B85-AD5129765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F9F5-FD91-41AF-9631-9F406EBEB36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192495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D12D6-A001-47B0-B5C0-E4F868DBDF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6FBB47-9E18-43FB-A5ED-A89D117F51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D97C6-0BFC-4466-89ED-B90F5822E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CEEB-4757-4CEF-A2B8-DD5B351715CD}" type="datetimeFigureOut">
              <a:rPr lang="en-DE" smtClean="0"/>
              <a:t>20/06/2022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70218-24B3-4EF0-887D-750817259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9ABE0F-D314-4C66-8A1A-45AB799EC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F9F5-FD91-41AF-9631-9F406EBEB36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889096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89BDA-2223-4072-A33C-2932510DE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FBCC7-35B6-4B87-B3D6-849E5B249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latin typeface="Georgia" panose="02040502050405020303" pitchFamily="18" charset="0"/>
              </a:defRPr>
            </a:lvl1pPr>
            <a:lvl2pPr>
              <a:defRPr sz="2400">
                <a:latin typeface="Georgia" panose="02040502050405020303" pitchFamily="18" charset="0"/>
              </a:defRPr>
            </a:lvl2pPr>
            <a:lvl3pPr>
              <a:defRPr sz="2400">
                <a:latin typeface="Georgia" panose="02040502050405020303" pitchFamily="18" charset="0"/>
              </a:defRPr>
            </a:lvl3pPr>
            <a:lvl4pPr>
              <a:defRPr sz="2400">
                <a:latin typeface="Georgia" panose="02040502050405020303" pitchFamily="18" charset="0"/>
              </a:defRPr>
            </a:lvl4pPr>
            <a:lvl5pPr>
              <a:defRPr sz="2400"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962A4-C028-490C-9BBA-CDA647611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CEEB-4757-4CEF-A2B8-DD5B351715CD}" type="datetimeFigureOut">
              <a:rPr lang="en-DE" smtClean="0"/>
              <a:t>20/06/2022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1D682-3089-465F-AFEC-9ABC580A9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41AA8-6793-4D9D-BE87-9893D71B4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F9F5-FD91-41AF-9631-9F406EBEB36A}" type="slidenum">
              <a:rPr lang="en-DE" smtClean="0"/>
              <a:t>‹#›</a:t>
            </a:fld>
            <a:endParaRPr lang="en-DE"/>
          </a:p>
        </p:txBody>
      </p:sp>
      <p:pic>
        <p:nvPicPr>
          <p:cNvPr id="7" name="Picture 2" descr="PhD Position Available at Tubingen University (Germany) - Nanocohybri">
            <a:extLst>
              <a:ext uri="{FF2B5EF4-FFF2-40B4-BE49-F238E27FC236}">
                <a16:creationId xmlns:a16="http://schemas.microsoft.com/office/drawing/2014/main" id="{B37013AC-F436-4C7D-A80E-CB059D1654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2623" y="202185"/>
            <a:ext cx="950910" cy="67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057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E6DF8-E1E3-4AA8-9041-C2EC2DFE3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371762-686F-4858-9CDB-93883B824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0066B6-1E3E-46F4-A85B-52EF6E5F3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CEEB-4757-4CEF-A2B8-DD5B351715CD}" type="datetimeFigureOut">
              <a:rPr lang="en-DE" smtClean="0"/>
              <a:t>20/06/2022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BDFA4-DD4D-4E4E-B505-FF129A18D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24F72-B4DB-4508-9A02-0FE823AAA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F9F5-FD91-41AF-9631-9F406EBEB36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774545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A7367-3847-4F9B-97BE-F1FA19F83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7E194-ED46-407F-BA51-4E8F7C65C9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235BD3-2612-410E-91AD-1BF187B47D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81BE8A-A150-456E-AE42-54D977D50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CEEB-4757-4CEF-A2B8-DD5B351715CD}" type="datetimeFigureOut">
              <a:rPr lang="en-DE" smtClean="0"/>
              <a:t>20/06/2022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F884C7-1E6D-44DE-B0C9-B3345E7F4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BE0AC8-F74A-4AE8-8FE7-F14AB39EF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F9F5-FD91-41AF-9631-9F406EBEB36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826739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0894D-DCF1-4F33-9310-E6A26C1FB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F5F88-42E0-4D3C-BBE7-F1723D3B0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A52408-2148-4EE5-B320-00D3E51F0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3CE8F7-A745-4333-B8CA-03D854F918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16E82E-36E1-4722-A251-45F60B71FE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A0EDEC-F5AE-4DB0-9A2B-908CFCC3E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CEEB-4757-4CEF-A2B8-DD5B351715CD}" type="datetimeFigureOut">
              <a:rPr lang="en-DE" smtClean="0"/>
              <a:t>20/06/2022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EC726A-3271-45D2-A025-8E5167860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C42EDC-B302-4851-A2E4-A4DB78F72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F9F5-FD91-41AF-9631-9F406EBEB36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062865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6B041-E555-481A-8EAE-7A11486AD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CCFAA3-FAB8-4D70-8330-4AAEB57AC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CEEB-4757-4CEF-A2B8-DD5B351715CD}" type="datetimeFigureOut">
              <a:rPr lang="en-DE" smtClean="0"/>
              <a:t>20/06/2022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512BF0-8812-4FD1-AD8C-1587BFAB9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EBA54B-8E5F-49AA-8D5E-9119A9639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F9F5-FD91-41AF-9631-9F406EBEB36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505657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AF10AB-5E38-4768-BE1A-E15890687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CEEB-4757-4CEF-A2B8-DD5B351715CD}" type="datetimeFigureOut">
              <a:rPr lang="en-DE" smtClean="0"/>
              <a:t>20/06/2022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594C2A-0E37-479D-8FF3-FCFC8494A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F2A046-ECDA-43B8-ADAA-2EFDEC35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F9F5-FD91-41AF-9631-9F406EBEB36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092916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F16CC-D4AC-41D8-B53C-2D799B756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E53B6-DBF0-4798-B8C1-A54D0E473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D37FA6-0256-429A-BFE1-9C7763428C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1B8A1A-4C5A-4EFD-880D-17DF0E82A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CEEB-4757-4CEF-A2B8-DD5B351715CD}" type="datetimeFigureOut">
              <a:rPr lang="en-DE" smtClean="0"/>
              <a:t>20/06/2022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7BCB47-A734-4834-992B-2BBB15D99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C9D9AE-3D36-4CA5-A241-33B974B06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F9F5-FD91-41AF-9631-9F406EBEB36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446616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BADB5-2B31-4B90-898F-EF6342A7D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5E8274-2057-4A1F-ADC6-7F4B98234B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53BA8A-0A21-49AE-B1D5-B1FBD296B6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37C027-CFD3-49E2-8087-346F432E6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CEEB-4757-4CEF-A2B8-DD5B351715CD}" type="datetimeFigureOut">
              <a:rPr lang="en-DE" smtClean="0"/>
              <a:t>20/06/2022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6B0F18-65ED-45AF-92B0-C8ADD3355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E7D0BB-4E30-4D4B-98C0-4D2172E3F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F9F5-FD91-41AF-9631-9F406EBEB36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316932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6A8D32-E9AF-40D5-9668-F89D585DB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A8EEBE-5E3F-4C38-8B78-A54DE516D1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E458C-8E35-4C74-9580-99D5C34BE4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4CEEB-4757-4CEF-A2B8-DD5B351715CD}" type="datetimeFigureOut">
              <a:rPr lang="en-DE" smtClean="0"/>
              <a:t>20/06/2022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FC748-B882-4EC3-90FE-18B8FCC12B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1FC77-59D9-428F-8080-F5DEF429E8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6F9F5-FD91-41AF-9631-9F406EBEB36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49737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0C04A-A56F-4FEA-AABF-829C4A917F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/>
              <a:t>The probabilistic</a:t>
            </a:r>
            <a:br>
              <a:rPr lang="en-US" dirty="0"/>
            </a:br>
            <a:r>
              <a:rPr lang="en-US" dirty="0"/>
              <a:t>Language of Thought</a:t>
            </a:r>
            <a:endParaRPr lang="en-D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6940A8-1628-4127-9CB4-F528998C59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602038"/>
            <a:ext cx="9693897" cy="2341562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Or: The </a:t>
            </a:r>
            <a:r>
              <a:rPr lang="en-US" dirty="0" err="1"/>
              <a:t>pLoT</a:t>
            </a:r>
            <a:r>
              <a:rPr lang="en-US" dirty="0"/>
              <a:t> thickens…</a:t>
            </a:r>
          </a:p>
          <a:p>
            <a:pPr algn="l"/>
            <a:endParaRPr lang="en-US" dirty="0"/>
          </a:p>
          <a:p>
            <a:pPr marL="285750" indent="-285750" algn="l">
              <a:buFontTx/>
              <a:buChar char="-"/>
            </a:pPr>
            <a:r>
              <a:rPr lang="en-US" sz="1600" i="1" dirty="0"/>
              <a:t>The Language of Thought: computational cognitive science approaches to category learning</a:t>
            </a:r>
          </a:p>
          <a:p>
            <a:pPr marL="285750" indent="-285750" algn="l">
              <a:buFontTx/>
              <a:buChar char="-"/>
            </a:pPr>
            <a:r>
              <a:rPr lang="en-US" sz="1600" dirty="0"/>
              <a:t>Who: Fausto Carcassi</a:t>
            </a:r>
          </a:p>
          <a:p>
            <a:pPr marL="285750" indent="-285750" algn="l">
              <a:buFontTx/>
              <a:buChar char="-"/>
            </a:pPr>
            <a:r>
              <a:rPr lang="en-US" sz="1600" dirty="0"/>
              <a:t>When: Sommer semester 2022</a:t>
            </a:r>
            <a:endParaRPr lang="en-DE" sz="1600" dirty="0"/>
          </a:p>
        </p:txBody>
      </p:sp>
    </p:spTree>
    <p:extLst>
      <p:ext uri="{BB962C8B-B14F-4D97-AF65-F5344CB8AC3E}">
        <p14:creationId xmlns:p14="http://schemas.microsoft.com/office/powerpoint/2010/main" val="2009503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8D60E-9DBB-C37B-E942-FB2216F5E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Novelty in learning</a:t>
            </a:r>
            <a:endParaRPr lang="en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BB2822-3FC2-E2D5-E315-9F841F7B6E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Fodor has some prima facie pretty strange views about what’s innate</a:t>
                </a:r>
              </a:p>
              <a:p>
                <a:pPr lvl="1"/>
                <a:r>
                  <a:rPr lang="en-US" dirty="0"/>
                  <a:t>Namely, he thought all concepts are innate (= not-learned)</a:t>
                </a:r>
              </a:p>
              <a:p>
                <a:r>
                  <a:rPr lang="en-US" dirty="0"/>
                  <a:t>Now we can say something sensible about it</a:t>
                </a:r>
              </a:p>
              <a:p>
                <a:pPr lvl="1"/>
                <a:r>
                  <a:rPr lang="en-US" dirty="0"/>
                  <a:t>All concepts are defined in the conceptual system via the PCFG</a:t>
                </a:r>
              </a:p>
              <a:p>
                <a:pPr lvl="1"/>
                <a:r>
                  <a:rPr lang="en-US" dirty="0"/>
                  <a:t>Therefore, concepts aren’t truly learned, in the sense that ‘they’re not there before seeing the data and then suddenly they’re there’</a:t>
                </a:r>
              </a:p>
              <a:p>
                <a:pPr lvl="1"/>
                <a:r>
                  <a:rPr lang="en-US" dirty="0"/>
                  <a:t>Rather, we construct them</a:t>
                </a:r>
              </a:p>
              <a:p>
                <a:r>
                  <a:rPr lang="en-US" dirty="0"/>
                  <a:t>Basically, we assume a small set of primitives that can generate every possible (computable) concept</a:t>
                </a:r>
              </a:p>
              <a:p>
                <a:pPr lvl="1"/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calculus is Turing-complete, it’s actually enough for everything!</a:t>
                </a:r>
                <a:endParaRPr lang="en-D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BB2822-3FC2-E2D5-E315-9F841F7B6E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 r="-174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678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C655D-00E2-7DF5-8520-19EF0E9FB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Sensations to concepts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73387-2760-213F-D003-9E0DB440B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pLoT</a:t>
            </a:r>
            <a:r>
              <a:rPr lang="en-US" dirty="0"/>
              <a:t> inference can infer modality-independent hierarchically-structured representations straight from sensory data</a:t>
            </a:r>
          </a:p>
          <a:p>
            <a:pPr lvl="1"/>
            <a:r>
              <a:rPr lang="en-US" dirty="0"/>
              <a:t>“it can specify how local patches combine to form surfaces, how surfaces combine to form parts, how parts combine to form objects, and how objects combine to form scenes”</a:t>
            </a:r>
          </a:p>
          <a:p>
            <a:r>
              <a:rPr lang="en-US" dirty="0"/>
              <a:t>Do you see roughly how we could do that?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50206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0A27F-D464-FB1F-92A1-F992BA203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we do with these models?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1B667-A5D8-66FB-6BE2-3C951F91C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Now we have a bunch of techniques. What can we do with them?</a:t>
            </a:r>
          </a:p>
          <a:p>
            <a:r>
              <a:rPr lang="en-US" dirty="0"/>
              <a:t>Main: Make some observations, update posterior over sentences in a PCFG</a:t>
            </a:r>
          </a:p>
          <a:p>
            <a:pPr lvl="1"/>
            <a:r>
              <a:rPr lang="en-US" dirty="0"/>
              <a:t>This gives us a generative model of some part of the world</a:t>
            </a:r>
          </a:p>
          <a:p>
            <a:r>
              <a:rPr lang="en-US" dirty="0"/>
              <a:t>If the PCFG defines functions, it can define higher-order concepts</a:t>
            </a:r>
          </a:p>
          <a:p>
            <a:pPr lvl="1"/>
            <a:r>
              <a:rPr lang="en-US" dirty="0"/>
              <a:t>Observations can be input-output pairs ran on the function</a:t>
            </a:r>
          </a:p>
          <a:p>
            <a:pPr lvl="1"/>
            <a:r>
              <a:rPr lang="en-US" dirty="0"/>
              <a:t>If the input is e.g. a situation and the output is e.g. a sentence, this can be e.g. a model of language learning</a:t>
            </a:r>
          </a:p>
          <a:p>
            <a:pPr lvl="1"/>
            <a:r>
              <a:rPr lang="en-US" dirty="0"/>
              <a:t>We can imagine a system that learns a ‘library’ of concepts</a:t>
            </a:r>
          </a:p>
          <a:p>
            <a:r>
              <a:rPr lang="en-US" dirty="0"/>
              <a:t>Since the PCFG is totally unspecified, and PCFGs can encode anything that’s computable, we can learn anything with it.</a:t>
            </a:r>
          </a:p>
          <a:p>
            <a:r>
              <a:rPr lang="en-US" dirty="0"/>
              <a:t>Importantly, after we’ve learned a posterior, we can </a:t>
            </a:r>
            <a:r>
              <a:rPr lang="en-US" i="1" dirty="0"/>
              <a:t>inspect</a:t>
            </a:r>
            <a:r>
              <a:rPr lang="en-US" dirty="0"/>
              <a:t> the learned sentence and see what it says in all other cases.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81011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1D8F0-B186-6A2B-1E43-F4FF5DBB9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we do with these models?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0A0CD-98DB-0F9E-DDEC-94984B81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Once we have a generative model, we can do:</a:t>
            </a:r>
          </a:p>
          <a:p>
            <a:r>
              <a:rPr lang="en-US" dirty="0"/>
              <a:t>Prediction: predict future world states given the generative model. Predictions can be probabilistic, we can answer counterfactual questions, and we know why they are being made</a:t>
            </a:r>
          </a:p>
          <a:p>
            <a:r>
              <a:rPr lang="en-US" dirty="0"/>
              <a:t>Inference: Having a generative model can help us in inferring other aspects of the world. E.g. knowing what color an object is + sensory input can inform us about the lighting conditions.</a:t>
            </a:r>
          </a:p>
          <a:p>
            <a:r>
              <a:rPr lang="en-US" dirty="0"/>
              <a:t>Generalization: If we have a generative model, we can transfer the knowledge to new scenarios. E.g. if we learn the weight of a pool ball from seeing some plays, it can help us play future games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57421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C8505-9136-03E7-03D5-D16DDC609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time: First order logic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F7DCF-2064-880E-0EE8-96C1A2421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paper for next time is concerned with inferring categories via inference of expressions in a logical fragment of the </a:t>
            </a:r>
            <a:r>
              <a:rPr lang="en-US" dirty="0" err="1"/>
              <a:t>pLoT</a:t>
            </a:r>
            <a:r>
              <a:rPr lang="en-US" dirty="0"/>
              <a:t>.</a:t>
            </a:r>
          </a:p>
          <a:p>
            <a:r>
              <a:rPr lang="en-US" dirty="0"/>
              <a:t>Can you already see how it would go intuitively?</a:t>
            </a:r>
          </a:p>
          <a:p>
            <a:r>
              <a:rPr lang="en-US" dirty="0"/>
              <a:t>Do you remember first order logic?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36219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312CE-C230-90DA-C6C9-626C62B8E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LoT</a:t>
            </a:r>
            <a:r>
              <a:rPr lang="en-US" dirty="0"/>
              <a:t> for next time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BE0C24-7E2F-44F1-736E-2CEA96A32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824" y="1767643"/>
            <a:ext cx="2306933" cy="42944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A5F7F3-35D1-0CEB-81D7-53417030F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8816" y="1767643"/>
            <a:ext cx="2424760" cy="429449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D1A6FA1-2004-2FDD-5D37-A83622A27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2686" y="1825625"/>
            <a:ext cx="4561114" cy="4351338"/>
          </a:xfrm>
        </p:spPr>
        <p:txBody>
          <a:bodyPr anchor="ctr">
            <a:normAutofit/>
          </a:bodyPr>
          <a:lstStyle/>
          <a:p>
            <a:pPr>
              <a:buFontTx/>
              <a:buChar char="-"/>
            </a:pPr>
            <a:r>
              <a:rPr lang="en-US" dirty="0"/>
              <a:t>Aim: define categories</a:t>
            </a:r>
          </a:p>
          <a:p>
            <a:pPr>
              <a:buFontTx/>
              <a:buChar char="-"/>
            </a:pPr>
            <a:r>
              <a:rPr lang="en-US" dirty="0"/>
              <a:t>Based on properties</a:t>
            </a:r>
          </a:p>
          <a:p>
            <a:pPr>
              <a:buFontTx/>
              <a:buChar char="-"/>
            </a:pPr>
            <a:r>
              <a:rPr lang="en-US" dirty="0"/>
              <a:t>Different </a:t>
            </a:r>
            <a:r>
              <a:rPr lang="en-US" dirty="0" err="1"/>
              <a:t>LoTs</a:t>
            </a:r>
            <a:r>
              <a:rPr lang="en-US" dirty="0"/>
              <a:t> give us different inductive biases</a:t>
            </a:r>
          </a:p>
          <a:p>
            <a:pPr>
              <a:buFontTx/>
              <a:buChar char="-"/>
            </a:pPr>
            <a:r>
              <a:rPr lang="en-US" dirty="0"/>
              <a:t>Therefore, based on people’s learning patterns, we might be able to infer which </a:t>
            </a:r>
            <a:r>
              <a:rPr lang="en-US" dirty="0" err="1"/>
              <a:t>LoT</a:t>
            </a:r>
            <a:r>
              <a:rPr lang="en-US" dirty="0"/>
              <a:t> they have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76307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DF761-2F08-9CF8-EFDA-8F3C38B44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we’re going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CCDB0-8E0E-94DC-E527-031D9EE9E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lab this week we will finally learn Piantadosi’s LOTlib3 library</a:t>
            </a:r>
          </a:p>
          <a:p>
            <a:r>
              <a:rPr lang="en-US" dirty="0"/>
              <a:t>This will allow us to simply define an arbitrary PCFG, some observations, and run MCMC on it to define a posterior over hypotheses.</a:t>
            </a:r>
          </a:p>
          <a:p>
            <a:r>
              <a:rPr lang="en-US" dirty="0"/>
              <a:t>From next week we will then start going through specific case studies to see how the </a:t>
            </a:r>
            <a:r>
              <a:rPr lang="en-US" dirty="0" err="1"/>
              <a:t>pLoT</a:t>
            </a:r>
            <a:r>
              <a:rPr lang="en-US" dirty="0"/>
              <a:t> project has been applied in cognitive science.</a:t>
            </a:r>
          </a:p>
          <a:p>
            <a:r>
              <a:rPr lang="en-US" dirty="0"/>
              <a:t>We will alternative reading a paper that implements a </a:t>
            </a:r>
            <a:r>
              <a:rPr lang="en-US" dirty="0" err="1"/>
              <a:t>pLoT</a:t>
            </a:r>
            <a:r>
              <a:rPr lang="en-US" dirty="0"/>
              <a:t> model and trying to implement it in LOTlib3 (or at least a simplified version)</a:t>
            </a:r>
          </a:p>
          <a:p>
            <a:r>
              <a:rPr lang="en-US" dirty="0"/>
              <a:t>We have 4 weeks to do this, so 4 models!</a:t>
            </a:r>
          </a:p>
          <a:p>
            <a:r>
              <a:rPr lang="en-US" dirty="0"/>
              <a:t>Topics I have picked (but we can change them if you’d rather do something else</a:t>
            </a:r>
            <a:r>
              <a:rPr lang="en-US" dirty="0">
                <a:sym typeface="Wingdings" panose="05000000000000000000" pitchFamily="2" charset="2"/>
              </a:rPr>
              <a:t>): Categories, kinship terms, numerals, sequences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23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8749C-B8C7-732D-1DBA-741980DBA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Anything unclear this far?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392693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DB9D8-D6AE-ED73-4AFF-D0F6FCA4C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Refresher: Bayesian update, MCMC</a:t>
            </a:r>
            <a:endParaRPr lang="en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161C54-110D-5FE7-3C15-35BB5ABA30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Repetition solidifies things, so let’s do some MCMC by hand!</a:t>
                </a:r>
              </a:p>
              <a:p>
                <a:r>
                  <a:rPr lang="en-US" dirty="0"/>
                  <a:t>Unknown: Temperature</a:t>
                </a:r>
              </a:p>
              <a:p>
                <a:r>
                  <a:rPr lang="en-US" dirty="0"/>
                  <a:t>Prior over temperature: Normal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20.0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 5.0</a:t>
                </a:r>
              </a:p>
              <a:p>
                <a:r>
                  <a:rPr lang="en-US" dirty="0"/>
                  <a:t>Data: Two pretty inaccurate thermometers, saying 34.5 and 33.1</a:t>
                </a:r>
              </a:p>
              <a:p>
                <a:r>
                  <a:rPr lang="en-US" dirty="0"/>
                  <a:t>Thermometer error distribution: Normal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0.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 1.</a:t>
                </a:r>
              </a:p>
              <a:p>
                <a:r>
                  <a:rPr lang="en-US" dirty="0"/>
                  <a:t>Let’s manually take some posterior samples! </a:t>
                </a:r>
                <a:endParaRPr lang="en-D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161C54-110D-5FE7-3C15-35BB5ABA30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550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3ECF7-B988-9A21-3942-D0077DB8F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Refresher: Lambda calculus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B34DC-5801-27F3-A2FC-AB01996D9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write a lambda expression that</a:t>
            </a:r>
          </a:p>
          <a:p>
            <a:pPr lvl="1"/>
            <a:r>
              <a:rPr lang="en-US" dirty="0"/>
              <a:t>Characterizes the set of objects that are red and square (in first order logic, with RED and SQUARE as predicates)</a:t>
            </a:r>
          </a:p>
          <a:p>
            <a:pPr lvl="1"/>
            <a:r>
              <a:rPr lang="en-US" dirty="0"/>
              <a:t>Takes an object and returns the set of properties of the object</a:t>
            </a:r>
          </a:p>
          <a:p>
            <a:pPr lvl="1"/>
            <a:r>
              <a:rPr lang="en-US" dirty="0"/>
              <a:t>Characterizes the set of objects with exactly two properties</a:t>
            </a:r>
          </a:p>
        </p:txBody>
      </p:sp>
    </p:spTree>
    <p:extLst>
      <p:ext uri="{BB962C8B-B14F-4D97-AF65-F5344CB8AC3E}">
        <p14:creationId xmlns:p14="http://schemas.microsoft.com/office/powerpoint/2010/main" val="191408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E82FE-482F-7655-A138-B00146356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are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84B23-45C0-5DD0-C89E-E4A07946F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Last week, we have seen how to practically perform Bayesian inference for any given context</a:t>
            </a:r>
          </a:p>
          <a:p>
            <a:pPr lvl="1"/>
            <a:r>
              <a:rPr lang="en-US" dirty="0"/>
              <a:t>Namely, approximately and with the MHMC algorithm</a:t>
            </a:r>
          </a:p>
          <a:p>
            <a:pPr lvl="1"/>
            <a:r>
              <a:rPr lang="en-US" dirty="0"/>
              <a:t>In practice, this algorithm sometimes doesn’t work so well. But it will be fine for our purposes.</a:t>
            </a:r>
          </a:p>
          <a:p>
            <a:pPr lvl="1"/>
            <a:r>
              <a:rPr lang="en-US" dirty="0"/>
              <a:t>Piantadosi’s other library, </a:t>
            </a:r>
            <a:r>
              <a:rPr lang="en-US" i="1" dirty="0"/>
              <a:t>fleet</a:t>
            </a:r>
            <a:r>
              <a:rPr lang="en-US" dirty="0"/>
              <a:t>, implements a better and much faster algorithm (reversible-jump MCMC)</a:t>
            </a:r>
          </a:p>
          <a:p>
            <a:r>
              <a:rPr lang="en-US" dirty="0"/>
              <a:t>What we are particularly interested in is doing Bayesian inference on the hypothesis space induced by a PCFG.</a:t>
            </a:r>
          </a:p>
          <a:p>
            <a:r>
              <a:rPr lang="en-US" dirty="0"/>
              <a:t>From the exercise you had two weeks ago, you should have a sense of how expressive PCFGs can be. In principle, they can express anything.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88235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ED20E-A0A8-2CDC-74C1-FE58F5DC8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are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6248C-BE2E-53BB-1C6C-9BE2304E3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homework from last week’s lab is the last one.</a:t>
            </a:r>
          </a:p>
          <a:p>
            <a:r>
              <a:rPr lang="en-US" dirty="0"/>
              <a:t>The other assessment is the final project!</a:t>
            </a:r>
          </a:p>
          <a:p>
            <a:r>
              <a:rPr lang="en-US" dirty="0"/>
              <a:t>So please start thinking about what you might want to do for that (some ideas are in the website) and let’s discuss it!</a:t>
            </a:r>
          </a:p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08569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05731-70CC-AB90-8C9F-9EF3DFED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main idea of the </a:t>
            </a:r>
            <a:r>
              <a:rPr lang="en-US" dirty="0" err="1"/>
              <a:t>pLoT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21D72F-D1BA-6FEB-2785-50506E971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784" y="2031885"/>
            <a:ext cx="10139289" cy="40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9B66D-36A0-8586-7169-CF25B99AC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(</a:t>
            </a:r>
            <a:r>
              <a:rPr lang="en-US" dirty="0" err="1"/>
              <a:t>DreamCoder</a:t>
            </a:r>
            <a:r>
              <a:rPr lang="en-US" dirty="0"/>
              <a:t>)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94B2C2-F25C-5B8D-2F56-1715E95B7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264" y="2018679"/>
            <a:ext cx="9918289" cy="17756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91BFB9-9711-6161-66F4-EC535E262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6485" y="4019967"/>
            <a:ext cx="8399029" cy="269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82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4ED62-DF85-8EB0-F204-A12CAEFC3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approaches to AI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1B858-BB7A-C379-42A9-514318CA9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Historically, there have been two main approaches to AI</a:t>
            </a:r>
          </a:p>
          <a:p>
            <a:r>
              <a:rPr lang="en-US" dirty="0"/>
              <a:t>First, a symbolic / logic approach, based on symbol manipulation</a:t>
            </a:r>
          </a:p>
          <a:p>
            <a:pPr lvl="1"/>
            <a:r>
              <a:rPr lang="en-US" dirty="0"/>
              <a:t>What are the big advantages and disadvantages of this?</a:t>
            </a:r>
          </a:p>
          <a:p>
            <a:pPr lvl="1"/>
            <a:r>
              <a:rPr lang="en-US" dirty="0"/>
              <a:t>Pro: Can model compositionality, deduction, very structured things</a:t>
            </a:r>
          </a:p>
          <a:p>
            <a:pPr lvl="1"/>
            <a:r>
              <a:rPr lang="en-US" dirty="0"/>
              <a:t>Contra: Brittle, not robust to noise, can’t easily model </a:t>
            </a:r>
          </a:p>
          <a:p>
            <a:r>
              <a:rPr lang="en-US" dirty="0"/>
              <a:t>Second, statistical approach</a:t>
            </a:r>
          </a:p>
          <a:p>
            <a:pPr lvl="1"/>
            <a:r>
              <a:rPr lang="en-US" dirty="0"/>
              <a:t>Pro: Flexible to noise</a:t>
            </a:r>
          </a:p>
          <a:p>
            <a:pPr lvl="1"/>
            <a:r>
              <a:rPr lang="en-US" dirty="0"/>
              <a:t>Contra: Need a lot of hand-specification</a:t>
            </a:r>
          </a:p>
          <a:p>
            <a:r>
              <a:rPr lang="en-US" dirty="0" err="1"/>
              <a:t>PLoT</a:t>
            </a:r>
            <a:r>
              <a:rPr lang="en-US" dirty="0"/>
              <a:t> approach combines these two approaches</a:t>
            </a:r>
          </a:p>
          <a:p>
            <a:pPr lvl="1"/>
            <a:r>
              <a:rPr lang="en-US" dirty="0"/>
              <a:t>Representations are modelled symbolically (as opposed to neural nets)</a:t>
            </a:r>
          </a:p>
          <a:p>
            <a:pPr lvl="1"/>
            <a:r>
              <a:rPr lang="en-US" dirty="0"/>
              <a:t>But learning happens probabilistically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27594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14B32-163D-8E72-87EA-D8FBB3424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Nativism and empiricism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4CB2D-514B-DD8F-D23A-59371CEA5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Nativism: Some mental structures / knowledge is innate</a:t>
            </a:r>
          </a:p>
          <a:p>
            <a:pPr lvl="1"/>
            <a:r>
              <a:rPr lang="en-US" dirty="0"/>
              <a:t>Pro: Makes little assumptions at the cognitive level</a:t>
            </a:r>
          </a:p>
          <a:p>
            <a:pPr lvl="1"/>
            <a:r>
              <a:rPr lang="en-US" dirty="0"/>
              <a:t>Con: Machine learning shows that a lot can be learned from data</a:t>
            </a:r>
          </a:p>
          <a:p>
            <a:r>
              <a:rPr lang="en-US" dirty="0"/>
              <a:t>Empiricism: Everything is learned from data</a:t>
            </a:r>
          </a:p>
          <a:p>
            <a:pPr lvl="1"/>
            <a:r>
              <a:rPr lang="en-US" dirty="0"/>
              <a:t>Pro: Can make sense of ‘poverty of the stimulus’ arguments</a:t>
            </a:r>
          </a:p>
          <a:p>
            <a:pPr lvl="1"/>
            <a:r>
              <a:rPr lang="en-US" dirty="0"/>
              <a:t>Con: Assumes stuff we can’t yet verify</a:t>
            </a:r>
          </a:p>
          <a:p>
            <a:r>
              <a:rPr lang="en-US" dirty="0" err="1"/>
              <a:t>PLoT</a:t>
            </a:r>
            <a:r>
              <a:rPr lang="en-US" dirty="0"/>
              <a:t> finds a balance between the two</a:t>
            </a:r>
          </a:p>
          <a:p>
            <a:pPr lvl="1"/>
            <a:r>
              <a:rPr lang="en-US" dirty="0"/>
              <a:t>Most is learned, but the </a:t>
            </a:r>
            <a:r>
              <a:rPr lang="en-US" dirty="0" err="1"/>
              <a:t>pLoT</a:t>
            </a:r>
            <a:r>
              <a:rPr lang="en-US" dirty="0"/>
              <a:t> defines a so-called </a:t>
            </a:r>
            <a:r>
              <a:rPr lang="en-US" i="1" dirty="0"/>
              <a:t>structural prior</a:t>
            </a:r>
            <a:endParaRPr lang="en-US" dirty="0"/>
          </a:p>
          <a:p>
            <a:pPr lvl="1"/>
            <a:r>
              <a:rPr lang="en-US" dirty="0"/>
              <a:t>Specific innate </a:t>
            </a:r>
            <a:r>
              <a:rPr lang="en-US" dirty="0" err="1"/>
              <a:t>LoT</a:t>
            </a:r>
            <a:r>
              <a:rPr lang="en-US" dirty="0"/>
              <a:t> can be studied empirically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79243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1171</Words>
  <Application>Microsoft Office PowerPoint</Application>
  <PresentationFormat>Widescreen</PresentationFormat>
  <Paragraphs>98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Georgia</vt:lpstr>
      <vt:lpstr>Office Theme</vt:lpstr>
      <vt:lpstr>The probabilistic Language of Thought</vt:lpstr>
      <vt:lpstr>Refresher: Bayesian update, MCMC</vt:lpstr>
      <vt:lpstr>Refresher: Lambda calculus</vt:lpstr>
      <vt:lpstr>Where we are</vt:lpstr>
      <vt:lpstr>Where we are</vt:lpstr>
      <vt:lpstr>The main idea of the pLoT</vt:lpstr>
      <vt:lpstr>Application (DreamCoder)</vt:lpstr>
      <vt:lpstr>Two approaches to AI</vt:lpstr>
      <vt:lpstr>Nativism and empiricism</vt:lpstr>
      <vt:lpstr>Novelty in learning</vt:lpstr>
      <vt:lpstr>Sensations to concepts</vt:lpstr>
      <vt:lpstr>What can we do with these models?</vt:lpstr>
      <vt:lpstr>What can we do with these models?</vt:lpstr>
      <vt:lpstr>Next time: First order logic</vt:lpstr>
      <vt:lpstr>LoT for next time</vt:lpstr>
      <vt:lpstr>Where we’re going</vt:lpstr>
      <vt:lpstr>Anything unclear this far?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Fausto Carcassi</dc:creator>
  <cp:lastModifiedBy>carcassi fausto</cp:lastModifiedBy>
  <cp:revision>441</cp:revision>
  <dcterms:created xsi:type="dcterms:W3CDTF">2022-03-28T11:58:41Z</dcterms:created>
  <dcterms:modified xsi:type="dcterms:W3CDTF">2022-06-20T14:15:54Z</dcterms:modified>
</cp:coreProperties>
</file>