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5" r:id="rId3"/>
    <p:sldId id="273" r:id="rId4"/>
    <p:sldId id="274" r:id="rId5"/>
    <p:sldId id="281" r:id="rId6"/>
    <p:sldId id="278" r:id="rId7"/>
    <p:sldId id="282" r:id="rId8"/>
    <p:sldId id="286" r:id="rId9"/>
    <p:sldId id="275" r:id="rId10"/>
    <p:sldId id="276" r:id="rId11"/>
    <p:sldId id="284" r:id="rId12"/>
    <p:sldId id="283" r:id="rId13"/>
    <p:sldId id="279" r:id="rId14"/>
    <p:sldId id="280" r:id="rId15"/>
    <p:sldId id="277" r:id="rId1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41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93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3CCA-C154-4C2A-AEFE-CC2D929D183B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5CAF2-866C-4B9D-AF04-DA0C179C132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3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15CAF2-866C-4B9D-AF04-DA0C179C1327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400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36260-0FB1-4E48-A417-C9D5A35EC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B3B01-5E98-47AA-90A0-F242C839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DA13-2853-4607-80AC-F095D4AB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0EB4-C0E7-4A92-BF02-30866F86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probabilistic Language of Thought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AE0D-0677-427E-A19E-FFEE3AE3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 dirty="0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93D5427F-0550-4164-884A-A48F9085D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0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9BAC-EDC2-40DF-9C70-C2C3D09B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64143-6516-4F7F-B914-3CA8CBDA8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8B5C-215A-4AFB-BCFA-01D7DB76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D5C8-2B11-4BF7-B994-9AFBCC01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CA5F-1FBF-4977-9B85-AD512976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24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D12D6-A001-47B0-B5C0-E4F868DBD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FBB47-9E18-43FB-A5ED-A89D117F5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D97C6-0BFC-4466-89ED-B90F5822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70218-24B3-4EF0-887D-75081725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BE0F-D314-4C66-8A1A-45AB799E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09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9BDA-2223-4072-A33C-2932510D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BCC7-35B6-4B87-B3D6-849E5B24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400">
                <a:latin typeface="Georgia" panose="02040502050405020303" pitchFamily="18" charset="0"/>
              </a:defRPr>
            </a:lvl4pPr>
            <a:lvl5pPr>
              <a:defRPr sz="24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962A4-C028-490C-9BBA-CDA64761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D682-3089-465F-AFEC-9ABC580A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1AA8-6793-4D9D-BE87-9893D71B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B37013AC-F436-4C7D-A80E-CB059D1654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0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6DF8-E1E3-4AA8-9041-C2EC2DFE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1762-686F-4858-9CDB-93883B82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066B6-1E3E-46F4-A85B-52EF6E5F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DFA4-DD4D-4E4E-B505-FF129A18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4F72-B4DB-4508-9A02-0FE823AA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454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7367-3847-4F9B-97BE-F1FA19F8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E194-ED46-407F-BA51-4E8F7C65C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35BD3-2612-410E-91AD-1BF187B47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1BE8A-A150-456E-AE42-54D977D5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84C7-1E6D-44DE-B0C9-B3345E7F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0AC8-F74A-4AE8-8FE7-F14AB39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6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894D-DCF1-4F33-9310-E6A26C1F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5F88-42E0-4D3C-BBE7-F1723D3B0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52408-2148-4EE5-B320-00D3E51F0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CE8F7-A745-4333-B8CA-03D854F91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6E82E-36E1-4722-A251-45F60B71F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0EDEC-F5AE-4DB0-9A2B-908CFCC3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EC726A-3271-45D2-A025-8E516786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C42EDC-B302-4851-A2E4-A4DB78F7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286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041-E555-481A-8EAE-7A11486A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CFAA3-FAB8-4D70-8330-4AAEB57A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512BF0-8812-4FD1-AD8C-1587BFAB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BA54B-8E5F-49AA-8D5E-9119A963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565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F10AB-5E38-4768-BE1A-E1589068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94C2A-0E37-479D-8FF3-FCFC8494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2A046-ECDA-43B8-ADAA-2EFDEC35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291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16CC-D4AC-41D8-B53C-2D799B75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E53B6-DBF0-4798-B8C1-A54D0E473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37FA6-0256-429A-BFE1-9C7763428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B8A1A-4C5A-4EFD-880D-17DF0E82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BCB47-A734-4834-992B-2BBB15D9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D9AE-3D36-4CA5-A241-33B974B0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661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ADB5-2B31-4B90-898F-EF6342A7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E8274-2057-4A1F-ADC6-7F4B98234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3BA8A-0A21-49AE-B1D5-B1FBD296B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7C027-CFD3-49E2-8087-346F432E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B0F18-65ED-45AF-92B0-C8ADD335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7D0BB-4E30-4D4B-98C0-4D2172E3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693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6A8D32-E9AF-40D5-9668-F89D585D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EEBE-5E3F-4C38-8B78-A54DE516D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E458C-8E35-4C74-9580-99D5C34B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CEEB-4757-4CEF-A2B8-DD5B351715CD}" type="datetimeFigureOut">
              <a:rPr lang="en-DE" smtClean="0"/>
              <a:t>14/06/2022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C748-B882-4EC3-90FE-18B8FCC1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1FC77-59D9-428F-8080-F5DEF429E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73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C04A-A56F-4FEA-AABF-829C4A917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Bayes II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40A8-1628-4127-9CB4-F528998C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93897" cy="2341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Or: How to </a:t>
            </a:r>
            <a:r>
              <a:rPr lang="en-US" i="1" dirty="0"/>
              <a:t>actually use</a:t>
            </a:r>
            <a:r>
              <a:rPr lang="en-US" dirty="0"/>
              <a:t> Bayes theorem</a:t>
            </a:r>
          </a:p>
          <a:p>
            <a:pPr algn="l"/>
            <a:endParaRPr lang="en-US" dirty="0"/>
          </a:p>
          <a:p>
            <a:pPr marL="285750" indent="-285750" algn="l">
              <a:buFontTx/>
              <a:buChar char="-"/>
            </a:pPr>
            <a:r>
              <a:rPr lang="en-US" sz="1600" i="1" dirty="0"/>
              <a:t>The Language of Thought: computational cognitive science approaches to category learning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Who: Fausto Carcassi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When: Sommer semester 2022</a:t>
            </a:r>
            <a:endParaRPr lang="en-DE" sz="1600" dirty="0"/>
          </a:p>
        </p:txBody>
      </p:sp>
    </p:spTree>
    <p:extLst>
      <p:ext uri="{BB962C8B-B14F-4D97-AF65-F5344CB8AC3E}">
        <p14:creationId xmlns:p14="http://schemas.microsoft.com/office/powerpoint/2010/main" val="200950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D5EC-FC2E-4A33-F4CE-DB9403C8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Simple category learning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358D-8AFB-6539-FE6A-0A353EDF9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we are trying to learn a category from examples.</a:t>
            </a:r>
          </a:p>
          <a:p>
            <a:r>
              <a:rPr lang="en-US" dirty="0"/>
              <a:t>For simplicity, suppose that</a:t>
            </a:r>
          </a:p>
          <a:p>
            <a:pPr lvl="1"/>
            <a:r>
              <a:rPr lang="en-US" dirty="0"/>
              <a:t>The space is simply the integers from 1 to 50</a:t>
            </a:r>
          </a:p>
          <a:p>
            <a:pPr lvl="1"/>
            <a:r>
              <a:rPr lang="en-US" dirty="0"/>
              <a:t>The examples are numbers from the category</a:t>
            </a:r>
          </a:p>
          <a:p>
            <a:pPr lvl="1"/>
            <a:r>
              <a:rPr lang="en-US" dirty="0"/>
              <a:t>The category is </a:t>
            </a:r>
            <a:r>
              <a:rPr lang="en-US" i="1" dirty="0"/>
              <a:t>convex</a:t>
            </a:r>
            <a:r>
              <a:rPr lang="en-US" dirty="0"/>
              <a:t>, meaning we just need to set two borders</a:t>
            </a:r>
          </a:p>
          <a:p>
            <a:r>
              <a:rPr lang="en-US" dirty="0"/>
              <a:t>We get examples from the category. There are two options:</a:t>
            </a:r>
          </a:p>
          <a:p>
            <a:pPr lvl="1"/>
            <a:r>
              <a:rPr lang="en-US" i="1" dirty="0"/>
              <a:t>Weak sampling:</a:t>
            </a:r>
            <a:r>
              <a:rPr lang="en-US" dirty="0"/>
              <a:t> Both positive and negative evidence can be seen</a:t>
            </a:r>
            <a:endParaRPr lang="en-US" i="1" dirty="0"/>
          </a:p>
          <a:p>
            <a:pPr lvl="1"/>
            <a:r>
              <a:rPr lang="en-US" i="1" dirty="0"/>
              <a:t>Strong sampling: </a:t>
            </a:r>
            <a:r>
              <a:rPr lang="en-US" dirty="0"/>
              <a:t>Only positive evidence can be seen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8586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64B1-B3C8-6A12-B1EA-F5808190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category learning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E5678A-C21B-DCBD-C975-271445E63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319" y="1907617"/>
            <a:ext cx="5996072" cy="44506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4D9A4D-6433-C412-E874-D4457B57589A}"/>
              </a:ext>
            </a:extLst>
          </p:cNvPr>
          <p:cNvSpPr txBox="1"/>
          <p:nvPr/>
        </p:nvSpPr>
        <p:spPr>
          <a:xfrm>
            <a:off x="899885" y="1869069"/>
            <a:ext cx="51121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Let’s go over this case of inference, assuming we got one observation!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What’s the space of hypotheses?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What’s the posterior, likelihood, and prior?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What happens if we get more observations?</a:t>
            </a:r>
            <a:endParaRPr lang="en-DE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5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9205-AC37-C7C0-EE35-41C4464EF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category learning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19217-6E0F-DA30-C9C7-11FA3E792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78752" cy="4351338"/>
          </a:xfrm>
        </p:spPr>
        <p:txBody>
          <a:bodyPr/>
          <a:lstStyle/>
          <a:p>
            <a:r>
              <a:rPr lang="en-US" dirty="0"/>
              <a:t>One important phenomenon here is the </a:t>
            </a:r>
            <a:r>
              <a:rPr lang="en-US" i="1" dirty="0"/>
              <a:t>size effect</a:t>
            </a:r>
          </a:p>
          <a:p>
            <a:r>
              <a:rPr lang="en-US" dirty="0"/>
              <a:t>More observations within a range makes the probability of the borders decrease faster.</a:t>
            </a:r>
          </a:p>
          <a:p>
            <a:r>
              <a:rPr lang="en-US" dirty="0"/>
              <a:t>Can you see why formally?</a:t>
            </a:r>
          </a:p>
          <a:p>
            <a:r>
              <a:rPr lang="en-US" dirty="0"/>
              <a:t>Can you see why intuitively?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84A4BE-91A7-C9D6-7290-BE0EFCE4E37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70171" y="2023174"/>
            <a:ext cx="5689192" cy="410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85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86FA-B006-4D34-5568-D54CA685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PCFGs and probabilities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CDB8-A687-BB48-0765-33FDA2EF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seen how to add probabilities to the production rules of a grammar, and we called those </a:t>
            </a:r>
            <a:r>
              <a:rPr lang="en-US" i="1" dirty="0"/>
              <a:t>probabilistic </a:t>
            </a:r>
            <a:r>
              <a:rPr lang="en-US" dirty="0"/>
              <a:t>context-free grammars.</a:t>
            </a:r>
          </a:p>
          <a:p>
            <a:r>
              <a:rPr lang="en-US" dirty="0"/>
              <a:t>Basically, they give us the conditional probability of applying each rule given a certain nonterminal.</a:t>
            </a:r>
          </a:p>
          <a:p>
            <a:r>
              <a:rPr lang="en-US" dirty="0"/>
              <a:t>This was the only point where probabilities enter the CFGs. However, we can also have probabilities at the level of the interpretation function.</a:t>
            </a:r>
          </a:p>
          <a:p>
            <a:r>
              <a:rPr lang="en-US" dirty="0"/>
              <a:t>In this case, the interpretation of a sentence is not deterministic: evaluating a certain sentence multiple times can return different object.</a:t>
            </a:r>
          </a:p>
          <a:p>
            <a:r>
              <a:rPr lang="en-US" dirty="0"/>
              <a:t>A sentence then returns a </a:t>
            </a:r>
            <a:r>
              <a:rPr lang="en-US" i="1" dirty="0"/>
              <a:t>distribution over objects </a:t>
            </a:r>
            <a:r>
              <a:rPr lang="en-US" dirty="0"/>
              <a:t>(in the relevant domain).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9794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86FA-B006-4D34-5568-D54CA685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PCFGs and probabilities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CDB8-A687-BB48-0765-33FDA2EF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instance, consider a fragment of the </a:t>
            </a:r>
            <a:r>
              <a:rPr lang="en-US" dirty="0" err="1"/>
              <a:t>LoT</a:t>
            </a:r>
            <a:r>
              <a:rPr lang="en-US" dirty="0"/>
              <a:t> that encodes handwritten characters. In a way, we can recognize the following as being ‘the same character’: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most natural way to make sense of this is to say that the same </a:t>
            </a:r>
            <a:r>
              <a:rPr lang="en-US" dirty="0" err="1"/>
              <a:t>pLoT</a:t>
            </a:r>
            <a:r>
              <a:rPr lang="en-US" dirty="0"/>
              <a:t> sentence can be realized in different ways, in virtue of it having a probabilistic component.</a:t>
            </a:r>
          </a:p>
          <a:p>
            <a:r>
              <a:rPr lang="en-US" dirty="0"/>
              <a:t>In the context of learning an </a:t>
            </a:r>
            <a:r>
              <a:rPr lang="en-US" dirty="0" err="1"/>
              <a:t>LoT</a:t>
            </a:r>
            <a:r>
              <a:rPr lang="en-US" dirty="0"/>
              <a:t> expression from data, this gives us a likelihood P(data | </a:t>
            </a:r>
            <a:r>
              <a:rPr lang="en-US" dirty="0" err="1"/>
              <a:t>LoT</a:t>
            </a:r>
            <a:r>
              <a:rPr lang="en-US" dirty="0"/>
              <a:t> sentence).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D59B61-CF5B-2C5E-581D-11922E02F6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20857" y="2646371"/>
            <a:ext cx="2584630" cy="182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7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6CD3D-CEB8-07CC-87CD-8A893D873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a grammar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B635-6007-9CA1-2BF0-10D0CC8C6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Putting</a:t>
            </a:r>
            <a:r>
              <a:rPr lang="it-IT" dirty="0"/>
              <a:t> </a:t>
            </a:r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together</a:t>
            </a:r>
            <a:r>
              <a:rPr lang="it-IT" dirty="0"/>
              <a:t>, can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of a way of sampling from the </a:t>
            </a:r>
            <a:r>
              <a:rPr lang="it-IT" dirty="0" err="1"/>
              <a:t>posterior</a:t>
            </a:r>
            <a:r>
              <a:rPr lang="it-IT" dirty="0"/>
              <a:t> </a:t>
            </a:r>
            <a:r>
              <a:rPr lang="it-IT" dirty="0" err="1"/>
              <a:t>distribution</a:t>
            </a:r>
            <a:r>
              <a:rPr lang="it-IT" dirty="0"/>
              <a:t> over </a:t>
            </a:r>
            <a:r>
              <a:rPr lang="it-IT" dirty="0" err="1"/>
              <a:t>sentences</a:t>
            </a:r>
            <a:r>
              <a:rPr lang="it-IT" dirty="0"/>
              <a:t> in an </a:t>
            </a:r>
            <a:r>
              <a:rPr lang="it-IT" dirty="0" err="1"/>
              <a:t>LoT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some </a:t>
            </a:r>
            <a:r>
              <a:rPr lang="it-IT" dirty="0" err="1"/>
              <a:t>observations</a:t>
            </a:r>
            <a:r>
              <a:rPr lang="it-IT" dirty="0"/>
              <a:t>?</a:t>
            </a:r>
          </a:p>
          <a:p>
            <a:r>
              <a:rPr lang="en-US" dirty="0"/>
              <a:t>Prior, likelihood, proposal distribution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6509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AC95-CDD2-3E65-C2DC-DCD77A2C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D623A-4CA5-303C-CA97-009F2C78B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course started, we have been developing a series of concepts and techniques centering around the idea of a language of thought.</a:t>
            </a:r>
          </a:p>
          <a:p>
            <a:r>
              <a:rPr lang="en-US" dirty="0"/>
              <a:t>We started with the philosophical idea of an </a:t>
            </a:r>
            <a:r>
              <a:rPr lang="en-US" dirty="0" err="1"/>
              <a:t>LoT</a:t>
            </a:r>
            <a:endParaRPr lang="en-US" dirty="0"/>
          </a:p>
          <a:p>
            <a:r>
              <a:rPr lang="en-US" dirty="0"/>
              <a:t>Then, we looked at how to model a fragment of the </a:t>
            </a:r>
            <a:r>
              <a:rPr lang="en-US" dirty="0" err="1"/>
              <a:t>LoT</a:t>
            </a:r>
            <a:r>
              <a:rPr lang="en-US" dirty="0"/>
              <a:t> for various conceptual domains, using PCFGs.</a:t>
            </a:r>
          </a:p>
          <a:p>
            <a:r>
              <a:rPr lang="en-US" dirty="0"/>
              <a:t>Last time we started looking at Bayesian inference, with the aim of understanding how to learn sentences in the </a:t>
            </a:r>
            <a:r>
              <a:rPr lang="en-US" dirty="0" err="1"/>
              <a:t>LoT</a:t>
            </a:r>
            <a:r>
              <a:rPr lang="en-US" dirty="0"/>
              <a:t> from observations.</a:t>
            </a:r>
          </a:p>
          <a:p>
            <a:r>
              <a:rPr lang="en-US" dirty="0"/>
              <a:t>Today we are going to keep looking at how to deal with an </a:t>
            </a:r>
            <a:r>
              <a:rPr lang="en-US" dirty="0" err="1"/>
              <a:t>LoT</a:t>
            </a:r>
            <a:r>
              <a:rPr lang="en-US" dirty="0"/>
              <a:t> probabilistically!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316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35A2-49BF-4000-AA24-3C271091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Bayesian evidence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67CC7-E3AF-4123-95CD-BC1C518C1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Last time we talked about Bayesian inference, but we didn’t talk about how to do it in practice.</a:t>
            </a:r>
          </a:p>
          <a:p>
            <a:r>
              <a:rPr lang="en-US" dirty="0"/>
              <a:t>Good old Bayes theorem: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calculate the denominator, we need to sum (or integrate) across all hypotheses. This is not possible except for the very simplest cases!</a:t>
            </a:r>
          </a:p>
          <a:p>
            <a:r>
              <a:rPr lang="en-US" dirty="0"/>
              <a:t>E.g., consider: P(positive test | sick) = 0.9, P(positive test | not sick) = 0.1, P(sick) = 0.1. We can calculate P(sick | positive test).</a:t>
            </a:r>
          </a:p>
          <a:p>
            <a:r>
              <a:rPr lang="en-US" dirty="0"/>
              <a:t>But in general, we need an alternative approach.</a:t>
            </a:r>
            <a:endParaRPr lang="en-DE" dirty="0"/>
          </a:p>
        </p:txBody>
      </p:sp>
      <p:pic>
        <p:nvPicPr>
          <p:cNvPr id="5" name="Picture 4" descr="\documentclass{article}&#10;\usepackage{amsmath}&#10;\pagestyle{empty}&#10;\begin{document}&#10;$$&#10;P(H \mid D) &#10;= \frac{P(D \mid H) P(H)}{P(D)}&#10;= \frac{P(D \mid H) P(H)}{\sum_h P(D \mid h) P(h)}&#10;$$&#10;\end{document}" title="IguanaTex Bitmap Display">
            <a:extLst>
              <a:ext uri="{FF2B5EF4-FFF2-40B4-BE49-F238E27FC236}">
                <a16:creationId xmlns:a16="http://schemas.microsoft.com/office/drawing/2014/main" id="{9AAE0D8F-2BB8-6F35-C734-CBB79EB8BDB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409" y="3314096"/>
            <a:ext cx="6522514" cy="73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9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35A2-49BF-4000-AA24-3C271091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We care about expectations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67CC7-E3AF-4123-95CD-BC1C518C1E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point here is that when it comes to analyzing the posterior distribution of a random variable </a:t>
                </a:r>
                <a:r>
                  <a:rPr lang="en-US" i="1" dirty="0"/>
                  <a:t>X</a:t>
                </a:r>
                <a:r>
                  <a:rPr lang="en-US" dirty="0"/>
                  <a:t>, we usually care about the expectation of a function of </a:t>
                </a:r>
                <a:r>
                  <a:rPr lang="en-US" i="1" dirty="0"/>
                  <a:t>X</a:t>
                </a:r>
                <a:r>
                  <a:rPr lang="en-US" dirty="0"/>
                  <a:t>, e.g. the mean or the variance.</a:t>
                </a:r>
              </a:p>
              <a:p>
                <a:r>
                  <a:rPr lang="en-US" dirty="0"/>
                  <a:t>And therefore we can express our question about the posterior as a sum / an integral of a function of X.</a:t>
                </a:r>
              </a:p>
              <a:p>
                <a:r>
                  <a:rPr lang="en-US" dirty="0"/>
                  <a:t>This is where a technique called </a:t>
                </a:r>
                <a:r>
                  <a:rPr lang="en-US" i="1" dirty="0"/>
                  <a:t>Monte Carlo Integration</a:t>
                </a:r>
                <a:r>
                  <a:rPr lang="en-US" dirty="0"/>
                  <a:t> is useful.</a:t>
                </a:r>
              </a:p>
              <a:p>
                <a:r>
                  <a:rPr lang="en-US" dirty="0"/>
                  <a:t>Suppose we have a bunch of samples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 from a distribution. Then:</a:t>
                </a:r>
                <a:endParaRPr lang="en-D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67CC7-E3AF-4123-95CD-BC1C518C1E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1961" r="-110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\documentclass{article}&#10;\usepackage{amsmath}&#10;\pagestyle{empty}&#10;\begin{document}&#10;$$&#10;\int f(x)P(x)dx \approx \frac{1}{N} \sum_{i=1}^N f(x_i)&#10;$$&#10;\end{document}" title="IguanaTex Bitmap Display">
            <a:extLst>
              <a:ext uri="{FF2B5EF4-FFF2-40B4-BE49-F238E27FC236}">
                <a16:creationId xmlns:a16="http://schemas.microsoft.com/office/drawing/2014/main" id="{A968328B-58B2-BFF5-527A-79FC79593BF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857" y="4960468"/>
            <a:ext cx="3218286" cy="73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5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5E1B-3B3B-3017-8507-FBD9B338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integration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0DA5-7E50-8B17-2F87-F66E0AD9F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Monte Carlo Integration means that to get any information we want from the posterior (e.g. mean, variance, histograms, etc.), all we need is </a:t>
            </a:r>
            <a:r>
              <a:rPr lang="en-US" i="1" dirty="0"/>
              <a:t>samples </a:t>
            </a:r>
            <a:r>
              <a:rPr lang="en-US" dirty="0"/>
              <a:t>from the posterior.</a:t>
            </a:r>
          </a:p>
          <a:p>
            <a:r>
              <a:rPr lang="en-US" dirty="0"/>
              <a:t>Therefore, if we can get posterior samples, that’s enough even if we can’t calculate the full posterior probability.</a:t>
            </a:r>
          </a:p>
          <a:p>
            <a:r>
              <a:rPr lang="en-US" dirty="0"/>
              <a:t>And it turns out that there’s a (family of) really convenient algorithms to get samples from a probability even if all we have is a function that is just </a:t>
            </a:r>
            <a:r>
              <a:rPr lang="en-US" i="1" dirty="0"/>
              <a:t>proportional</a:t>
            </a:r>
            <a:r>
              <a:rPr lang="en-US" dirty="0"/>
              <a:t> to the distribution density function.</a:t>
            </a:r>
          </a:p>
          <a:p>
            <a:r>
              <a:rPr lang="en-US" dirty="0"/>
              <a:t>The simplest algorithm of this type (which is used in Piantadosi’s LOTlib3 library) is called </a:t>
            </a:r>
            <a:r>
              <a:rPr lang="en-US" i="1" dirty="0"/>
              <a:t>Metropolis-Hastings algorithm.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57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1C19A-F3EF-68A1-991C-11E6BD67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Metropolis-Hastings algorithm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261A9-73F9-858C-2B3E-8C9CBF37E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 are on a ship on a lake</a:t>
            </a:r>
          </a:p>
          <a:p>
            <a:r>
              <a:rPr lang="en-US" dirty="0"/>
              <a:t>You have a stick with which you can poke the bottom of the lake and determine its depth.</a:t>
            </a:r>
          </a:p>
          <a:p>
            <a:r>
              <a:rPr lang="en-US" dirty="0"/>
              <a:t>Some parts of the lake are deeper than others and some more shallow.</a:t>
            </a:r>
          </a:p>
          <a:p>
            <a:r>
              <a:rPr lang="en-US" dirty="0"/>
              <a:t>Problem: write down a list of points on the lake with a probability proportional to their depth.</a:t>
            </a:r>
          </a:p>
          <a:p>
            <a:r>
              <a:rPr lang="en-US" dirty="0"/>
              <a:t>How would you go about doing this?</a:t>
            </a:r>
          </a:p>
          <a:p>
            <a:r>
              <a:rPr lang="en-US" dirty="0"/>
              <a:t>Do you see why this is equivalent to the problem we have?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5831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A33F-1243-0C1F-02B3-419CF9A9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Metropolis-Hastings algorithm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15A9-5269-5AC1-4ADD-8F6874122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solution:</a:t>
            </a:r>
          </a:p>
          <a:p>
            <a:r>
              <a:rPr lang="en-US" dirty="0"/>
              <a:t>Start at any point </a:t>
            </a:r>
            <a:r>
              <a:rPr lang="en-US" dirty="0" err="1"/>
              <a:t>P</a:t>
            </a:r>
            <a:r>
              <a:rPr lang="en-US" baseline="-25000" dirty="0" err="1"/>
              <a:t>current</a:t>
            </a:r>
            <a:r>
              <a:rPr lang="en-US" dirty="0"/>
              <a:t> at random</a:t>
            </a:r>
          </a:p>
          <a:p>
            <a:r>
              <a:rPr lang="en-US" dirty="0"/>
              <a:t>Then for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++:</a:t>
            </a:r>
          </a:p>
          <a:p>
            <a:pPr lvl="1"/>
            <a:r>
              <a:rPr lang="en-US" dirty="0"/>
              <a:t>Move to a different point 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r>
              <a:rPr lang="en-US" dirty="0"/>
              <a:t> following a certain (symmetric) probability distribution centered at </a:t>
            </a:r>
            <a:r>
              <a:rPr lang="en-US" dirty="0" err="1"/>
              <a:t>P</a:t>
            </a:r>
            <a:r>
              <a:rPr lang="en-US" baseline="-25000" dirty="0" err="1"/>
              <a:t>current</a:t>
            </a:r>
            <a:endParaRPr lang="en-US" dirty="0"/>
          </a:p>
          <a:p>
            <a:pPr lvl="1"/>
            <a:r>
              <a:rPr lang="en-US" dirty="0"/>
              <a:t>If depth(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r>
              <a:rPr lang="en-US" dirty="0"/>
              <a:t>) &gt; depth(</a:t>
            </a:r>
            <a:r>
              <a:rPr lang="en-US" dirty="0" err="1"/>
              <a:t>P</a:t>
            </a:r>
            <a:r>
              <a:rPr lang="en-US" baseline="-25000" dirty="0" err="1"/>
              <a:t>current</a:t>
            </a:r>
            <a:r>
              <a:rPr lang="en-US" dirty="0"/>
              <a:t>):</a:t>
            </a:r>
          </a:p>
          <a:p>
            <a:pPr lvl="2"/>
            <a:r>
              <a:rPr lang="en-US" dirty="0"/>
              <a:t>Move to 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r>
              <a:rPr lang="en-US" dirty="0"/>
              <a:t>, i.e. set </a:t>
            </a:r>
            <a:r>
              <a:rPr lang="en-US" dirty="0" err="1"/>
              <a:t>P</a:t>
            </a:r>
            <a:r>
              <a:rPr lang="en-US" baseline="-25000" dirty="0" err="1"/>
              <a:t>current</a:t>
            </a:r>
            <a:r>
              <a:rPr lang="en-US" dirty="0"/>
              <a:t> = 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endParaRPr lang="en-US" baseline="-25000" dirty="0"/>
          </a:p>
          <a:p>
            <a:pPr lvl="1"/>
            <a:r>
              <a:rPr lang="en-US" dirty="0"/>
              <a:t>Else:</a:t>
            </a:r>
          </a:p>
          <a:p>
            <a:pPr lvl="2"/>
            <a:r>
              <a:rPr lang="en-US" dirty="0"/>
              <a:t>Move to 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r>
              <a:rPr lang="en-US" baseline="-25000" dirty="0"/>
              <a:t> </a:t>
            </a:r>
            <a:r>
              <a:rPr lang="en-US" dirty="0"/>
              <a:t> with probability depth(</a:t>
            </a:r>
            <a:r>
              <a:rPr lang="en-US" dirty="0" err="1"/>
              <a:t>P</a:t>
            </a:r>
            <a:r>
              <a:rPr lang="en-US" baseline="-25000" dirty="0" err="1"/>
              <a:t>proposed</a:t>
            </a:r>
            <a:r>
              <a:rPr lang="en-US" dirty="0"/>
              <a:t>) / P(</a:t>
            </a:r>
            <a:r>
              <a:rPr lang="en-US" dirty="0" err="1"/>
              <a:t>P</a:t>
            </a:r>
            <a:r>
              <a:rPr lang="en-US" baseline="-25000" dirty="0" err="1"/>
              <a:t>current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they’re almost the same, move with high probability, etc.</a:t>
            </a:r>
          </a:p>
          <a:p>
            <a:r>
              <a:rPr lang="en-US" dirty="0"/>
              <a:t>Metropolis-Hastings is just this, but instead of depth we have probability!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467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24124-D145-C0FE-EDF9-4F1384B7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Asymmetric</a:t>
            </a:r>
            <a:r>
              <a:rPr lang="it-IT" dirty="0"/>
              <a:t> </a:t>
            </a:r>
            <a:r>
              <a:rPr lang="it-IT" dirty="0" err="1"/>
              <a:t>proposal</a:t>
            </a:r>
            <a:r>
              <a:rPr lang="it-IT" dirty="0"/>
              <a:t> </a:t>
            </a:r>
            <a:r>
              <a:rPr lang="it-IT" dirty="0" err="1"/>
              <a:t>distribution</a:t>
            </a:r>
            <a:endParaRPr lang="en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D68BAC-5933-8A5A-D62A-316419322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4789" y="3343435"/>
            <a:ext cx="6942422" cy="1364098"/>
          </a:xfrm>
        </p:spPr>
      </p:pic>
    </p:spTree>
    <p:extLst>
      <p:ext uri="{BB962C8B-B14F-4D97-AF65-F5344CB8AC3E}">
        <p14:creationId xmlns:p14="http://schemas.microsoft.com/office/powerpoint/2010/main" val="366380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BA8E-1371-FB03-D202-0C219B2A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Markov-chain Monte Carlo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4FC9F-7F7C-27F0-6F1F-A261E105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some pretty weak conditions are satisfied, in the limit of infinite samples the distribution of samples converges to the true posterior distribution.</a:t>
            </a:r>
          </a:p>
          <a:p>
            <a:r>
              <a:rPr lang="en-US" dirty="0"/>
              <a:t>We can think of MCMC as a way of getting samples from the posterior without knowing the normalization constant for the posterior, i.e. the </a:t>
            </a:r>
            <a:r>
              <a:rPr lang="en-US" i="1" dirty="0"/>
              <a:t>Bayesian evidence</a:t>
            </a:r>
            <a:r>
              <a:rPr lang="en-US" dirty="0"/>
              <a:t>.</a:t>
            </a:r>
          </a:p>
          <a:p>
            <a:r>
              <a:rPr lang="en-US" dirty="0"/>
              <a:t>If we get enough samples, we can calculate an expectation of a function of the posterior with high accuracy, and therefore any ‘summary’ we are interested in.</a:t>
            </a:r>
          </a:p>
          <a:p>
            <a:r>
              <a:rPr lang="en-US" dirty="0"/>
              <a:t>Now we have all the ingredients we need to apply Bayesian inference to cognitive models!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0415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1,4623"/>
  <p:tag name="ORIGINALWIDTH" val="2674,916"/>
  <p:tag name="OUTPUTTYPE" val="PNG"/>
  <p:tag name="IGUANATEXVERSION" val="159"/>
  <p:tag name="LATEXADDIN" val="\documentclass{article}&#10;\usepackage{amsmath}&#10;\pagestyle{empty}&#10;\begin{document}&#10;$$&#10;P(H \mid D) &#10;= \frac{P(D \mid H) P(H)}{P(D)}&#10;= \frac{P(D \mid H) P(H)}{\sum_h P(D \mid h) P(h)}&#10;$$&#10;\end{document}"/>
  <p:tag name="IGUANATEXSIZE" val="24"/>
  <p:tag name="IGUANATEXCURSOR" val="17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2,9547"/>
  <p:tag name="ORIGINALWIDTH" val="1583,802"/>
  <p:tag name="OUTPUTTYPE" val="PNG"/>
  <p:tag name="IGUANATEXVERSION" val="159"/>
  <p:tag name="LATEXADDIN" val="\documentclass{article}&#10;\usepackage{amsmath}&#10;\pagestyle{empty}&#10;\begin{document}&#10;$$&#10;\int f(x)P(x)dx \approx \frac{1}{N} \sum_{i=1}^N f(x_i)&#10;$$&#10;\end{document}"/>
  <p:tag name="IGUANATEXSIZE" val="20"/>
  <p:tag name="IGUANATEXCURSOR" val="138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1152</Words>
  <Application>Microsoft Office PowerPoint</Application>
  <PresentationFormat>Widescreen</PresentationFormat>
  <Paragraphs>94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Georgia</vt:lpstr>
      <vt:lpstr>Office Theme</vt:lpstr>
      <vt:lpstr>Bayes II</vt:lpstr>
      <vt:lpstr>Where are we?</vt:lpstr>
      <vt:lpstr>The problem: Bayesian evidence</vt:lpstr>
      <vt:lpstr>Note: We care about expectations</vt:lpstr>
      <vt:lpstr>Monte Carlo integration</vt:lpstr>
      <vt:lpstr>Metropolis-Hastings algorithm</vt:lpstr>
      <vt:lpstr>Metropolis-Hastings algorithm</vt:lpstr>
      <vt:lpstr>Asymmetric proposal distribution</vt:lpstr>
      <vt:lpstr>Summary: Markov-chain Monte Carlo</vt:lpstr>
      <vt:lpstr>Case study: Simple category learning</vt:lpstr>
      <vt:lpstr>Simple category learning</vt:lpstr>
      <vt:lpstr>Simple category learning</vt:lpstr>
      <vt:lpstr>PCFGs and probabilities</vt:lpstr>
      <vt:lpstr>PCFGs and probabilities</vt:lpstr>
      <vt:lpstr>Learning in a grammar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Fausto Carcassi</dc:creator>
  <cp:lastModifiedBy>carcassi fausto</cp:lastModifiedBy>
  <cp:revision>454</cp:revision>
  <dcterms:created xsi:type="dcterms:W3CDTF">2022-03-28T11:58:41Z</dcterms:created>
  <dcterms:modified xsi:type="dcterms:W3CDTF">2022-06-14T08:43:30Z</dcterms:modified>
</cp:coreProperties>
</file>