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1" r:id="rId3"/>
    <p:sldId id="273" r:id="rId4"/>
    <p:sldId id="284" r:id="rId5"/>
    <p:sldId id="294" r:id="rId6"/>
    <p:sldId id="295" r:id="rId7"/>
    <p:sldId id="296" r:id="rId8"/>
    <p:sldId id="276" r:id="rId9"/>
    <p:sldId id="297" r:id="rId10"/>
    <p:sldId id="274" r:id="rId11"/>
    <p:sldId id="279" r:id="rId12"/>
    <p:sldId id="298" r:id="rId13"/>
    <p:sldId id="282" r:id="rId14"/>
    <p:sldId id="275" r:id="rId15"/>
    <p:sldId id="299" r:id="rId16"/>
    <p:sldId id="277" r:id="rId17"/>
    <p:sldId id="302" r:id="rId18"/>
    <p:sldId id="300" r:id="rId1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41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93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3CCA-C154-4C2A-AEFE-CC2D929D183B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5CAF2-866C-4B9D-AF04-DA0C179C132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3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36260-0FB1-4E48-A417-C9D5A35EC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B3B01-5E98-47AA-90A0-F242C839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DA13-2853-4607-80AC-F095D4AB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0EB4-C0E7-4A92-BF02-30866F86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probabilistic Language of Thought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AE0D-0677-427E-A19E-FFEE3AE3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 dirty="0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93D5427F-0550-4164-884A-A48F9085D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0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9BAC-EDC2-40DF-9C70-C2C3D09B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64143-6516-4F7F-B914-3CA8CBDA8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8B5C-215A-4AFB-BCFA-01D7DB76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D5C8-2B11-4BF7-B994-9AFBCC01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CA5F-1FBF-4977-9B85-AD512976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24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D12D6-A001-47B0-B5C0-E4F868DBD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FBB47-9E18-43FB-A5ED-A89D117F5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D97C6-0BFC-4466-89ED-B90F5822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70218-24B3-4EF0-887D-75081725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BE0F-D314-4C66-8A1A-45AB799E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09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9BDA-2223-4072-A33C-2932510D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BCC7-35B6-4B87-B3D6-849E5B24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400">
                <a:latin typeface="Georgia" panose="02040502050405020303" pitchFamily="18" charset="0"/>
              </a:defRPr>
            </a:lvl4pPr>
            <a:lvl5pPr>
              <a:defRPr sz="24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962A4-C028-490C-9BBA-CDA64761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D682-3089-465F-AFEC-9ABC580A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1AA8-6793-4D9D-BE87-9893D71B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B37013AC-F436-4C7D-A80E-CB059D1654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0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6DF8-E1E3-4AA8-9041-C2EC2DFE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1762-686F-4858-9CDB-93883B82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066B6-1E3E-46F4-A85B-52EF6E5F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DFA4-DD4D-4E4E-B505-FF129A18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4F72-B4DB-4508-9A02-0FE823AA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454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7367-3847-4F9B-97BE-F1FA19F8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E194-ED46-407F-BA51-4E8F7C65C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35BD3-2612-410E-91AD-1BF187B47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1BE8A-A150-456E-AE42-54D977D5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84C7-1E6D-44DE-B0C9-B3345E7F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0AC8-F74A-4AE8-8FE7-F14AB39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6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894D-DCF1-4F33-9310-E6A26C1F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5F88-42E0-4D3C-BBE7-F1723D3B0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52408-2148-4EE5-B320-00D3E51F0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CE8F7-A745-4333-B8CA-03D854F91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6E82E-36E1-4722-A251-45F60B71F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0EDEC-F5AE-4DB0-9A2B-908CFCC3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EC726A-3271-45D2-A025-8E516786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C42EDC-B302-4851-A2E4-A4DB78F7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286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041-E555-481A-8EAE-7A11486A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CFAA3-FAB8-4D70-8330-4AAEB57A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512BF0-8812-4FD1-AD8C-1587BFAB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BA54B-8E5F-49AA-8D5E-9119A963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565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F10AB-5E38-4768-BE1A-E1589068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94C2A-0E37-479D-8FF3-FCFC8494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2A046-ECDA-43B8-ADAA-2EFDEC35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291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16CC-D4AC-41D8-B53C-2D799B75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E53B6-DBF0-4798-B8C1-A54D0E473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37FA6-0256-429A-BFE1-9C7763428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B8A1A-4C5A-4EFD-880D-17DF0E82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BCB47-A734-4834-992B-2BBB15D9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D9AE-3D36-4CA5-A241-33B974B0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661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ADB5-2B31-4B90-898F-EF6342A7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E8274-2057-4A1F-ADC6-7F4B98234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3BA8A-0A21-49AE-B1D5-B1FBD296B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7C027-CFD3-49E2-8087-346F432E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B0F18-65ED-45AF-92B0-C8ADD335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7D0BB-4E30-4D4B-98C0-4D2172E3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693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6A8D32-E9AF-40D5-9668-F89D585D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EEBE-5E3F-4C38-8B78-A54DE516D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E458C-8E35-4C74-9580-99D5C34B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CEEB-4757-4CEF-A2B8-DD5B351715CD}" type="datetimeFigureOut">
              <a:rPr lang="en-DE" smtClean="0"/>
              <a:t>30/05/2022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C748-B882-4EC3-90FE-18B8FCC1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1FC77-59D9-428F-8080-F5DEF429E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73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7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C04A-A56F-4FEA-AABF-829C4A917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Bayes I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40A8-1628-4127-9CB4-F528998C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93897" cy="2341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Or: How to be precise with uncertainty</a:t>
            </a:r>
          </a:p>
          <a:p>
            <a:pPr algn="l"/>
            <a:endParaRPr lang="en-US" dirty="0"/>
          </a:p>
          <a:p>
            <a:pPr marL="285750" indent="-285750" algn="l">
              <a:buFontTx/>
              <a:buChar char="-"/>
            </a:pPr>
            <a:r>
              <a:rPr lang="en-US" sz="1600" i="1" dirty="0"/>
              <a:t>The Language of Thought: computational cognitive science approaches to category learning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Who: Fausto Carcassi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When: Sommer semester 2022</a:t>
            </a:r>
            <a:endParaRPr lang="en-DE" sz="1600" dirty="0"/>
          </a:p>
        </p:txBody>
      </p:sp>
    </p:spTree>
    <p:extLst>
      <p:ext uri="{BB962C8B-B14F-4D97-AF65-F5344CB8AC3E}">
        <p14:creationId xmlns:p14="http://schemas.microsoft.com/office/powerpoint/2010/main" val="200950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35A2-49BF-4000-AA24-3C271091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theorem, a simple derivation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67CC7-E3AF-4123-95CD-BC1C518C1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do this, we can use Bayes theorem</a:t>
            </a:r>
          </a:p>
          <a:p>
            <a:r>
              <a:rPr lang="en-US" dirty="0"/>
              <a:t>There is also a simple derivation of Bayes theorem you can keep in mind.</a:t>
            </a:r>
          </a:p>
          <a:p>
            <a:r>
              <a:rPr lang="en-US" dirty="0"/>
              <a:t>First, note that from the definition of conditional probability we can write the joint in two different ways:</a:t>
            </a:r>
            <a:endParaRPr lang="en-DE" dirty="0"/>
          </a:p>
        </p:txBody>
      </p:sp>
      <p:pic>
        <p:nvPicPr>
          <p:cNvPr id="5" name="Picture 4" descr="\documentclass{article}&#10;\usepackage{amsmath}&#10;\pagestyle{empty}&#10;\begin{document}&#10;\begin{align*}&#10;P(H \&amp; D) &#10;&amp;= P(H \mid D) P(D) \\&#10;&amp;= P(D \mid H) P(H) \\&#10;P(H \mid D) P(D) &#10;&amp;= P(D \mid H) P(H) \\&#10;P(H \mid D) &amp;= \frac{P(D \mid H)P(H)}{P(D)}&#10;\end{align*}&#10;\end{document}" title="IguanaTex Bitmap Display">
            <a:extLst>
              <a:ext uri="{FF2B5EF4-FFF2-40B4-BE49-F238E27FC236}">
                <a16:creationId xmlns:a16="http://schemas.microsoft.com/office/drawing/2014/main" id="{C43C4E4F-50C8-BDE2-FEB3-55110628668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162" y="3854450"/>
            <a:ext cx="4439771" cy="20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9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0B49-860C-D940-4F89-33E39301B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components of Bayes theorem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2354-5490-C78B-47E6-EDB945C93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89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ingredients in Bayes theorem: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likelihood is the probability of the data </a:t>
            </a:r>
            <a:r>
              <a:rPr lang="en-US" i="1" dirty="0"/>
              <a:t>given </a:t>
            </a:r>
            <a:r>
              <a:rPr lang="en-US" dirty="0"/>
              <a:t>the hypothesis (as a function of the hypothesis though!)</a:t>
            </a:r>
          </a:p>
          <a:p>
            <a:pPr lvl="1"/>
            <a:r>
              <a:rPr lang="en-US" dirty="0"/>
              <a:t>How to interpret it?</a:t>
            </a:r>
          </a:p>
          <a:p>
            <a:r>
              <a:rPr lang="en-US" dirty="0"/>
              <a:t>The prior is the probability of the hypothesis NOT conditioned on the data</a:t>
            </a:r>
          </a:p>
          <a:p>
            <a:pPr lvl="1"/>
            <a:r>
              <a:rPr lang="en-US" dirty="0"/>
              <a:t>How to interpret it?</a:t>
            </a:r>
          </a:p>
          <a:p>
            <a:r>
              <a:rPr lang="en-US" dirty="0"/>
              <a:t>The evidence is the probability of the data NOT condition on an H.</a:t>
            </a:r>
          </a:p>
          <a:p>
            <a:pPr lvl="1"/>
            <a:r>
              <a:rPr lang="en-US" dirty="0"/>
              <a:t>How to interpret it?</a:t>
            </a:r>
            <a:endParaRPr lang="en-DE" dirty="0"/>
          </a:p>
        </p:txBody>
      </p:sp>
      <p:pic>
        <p:nvPicPr>
          <p:cNvPr id="8" name="Picture 7" descr="\documentclass{article}&#10;\usepackage{amsmath, mathtools}&#10;\pagestyle{empty}&#10;\begin{document}&#10;\begin{equation*}&#10;P(H \mid D) = &#10;\frac{&#10;\overbrace{P(D \mid H)}^{Likelihood}&#10;\overbrace{P(H)}^{Prior}&#10;}{&#10;\underbrace{P(D)}_{Evidence}&#10;}&#10;\end{equation*}&#10;\end{document}" title="IguanaTex Bitmap Display">
            <a:extLst>
              <a:ext uri="{FF2B5EF4-FFF2-40B4-BE49-F238E27FC236}">
                <a16:creationId xmlns:a16="http://schemas.microsoft.com/office/drawing/2014/main" id="{4C239248-61C6-92A0-802E-88B832BD141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217" y="1992312"/>
            <a:ext cx="3121633" cy="125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0B49-860C-D940-4F89-33E39301B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components of Bayes theorem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2354-5490-C78B-47E6-EDB945C93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89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ingredients in Bayes theorem: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Let’s think what happens when we change the components individually.</a:t>
            </a:r>
          </a:p>
          <a:p>
            <a:r>
              <a:rPr lang="en-US" dirty="0"/>
              <a:t>Note that you can rewrite the evidence as a sum! Which one?</a:t>
            </a:r>
          </a:p>
          <a:p>
            <a:pPr lvl="1"/>
            <a:r>
              <a:rPr lang="en-US" dirty="0"/>
              <a:t>This means that if we calculate the numerators for all hypotheses and put them in a vector, and then we normalize the vector (divide it by its sum), we don’t need to explicitly calculate the evidence.</a:t>
            </a:r>
          </a:p>
          <a:p>
            <a:pPr lvl="1"/>
            <a:r>
              <a:rPr lang="en-US" dirty="0"/>
              <a:t>If the space of hypotheses is infinite, it’s often easy to calculate the numerator and hard or impossible to calculate the denominator!</a:t>
            </a:r>
          </a:p>
          <a:p>
            <a:r>
              <a:rPr lang="en-US" dirty="0"/>
              <a:t>Is this all clear?</a:t>
            </a:r>
            <a:endParaRPr lang="en-DE" dirty="0"/>
          </a:p>
        </p:txBody>
      </p:sp>
      <p:pic>
        <p:nvPicPr>
          <p:cNvPr id="8" name="Picture 7" descr="\documentclass{article}&#10;\usepackage{amsmath, mathtools}&#10;\pagestyle{empty}&#10;\begin{document}&#10;\begin{equation*}&#10;P(H \mid D) = &#10;\frac{&#10;\overbrace{P(D \mid H)}^{Likelihood}&#10;\overbrace{P(H)}^{Prior}&#10;}{&#10;\underbrace{P(D)}_{Evidence}&#10;}&#10;\end{equation*}&#10;\end{document}" title="IguanaTex Bitmap Display">
            <a:extLst>
              <a:ext uri="{FF2B5EF4-FFF2-40B4-BE49-F238E27FC236}">
                <a16:creationId xmlns:a16="http://schemas.microsoft.com/office/drawing/2014/main" id="{4C239248-61C6-92A0-802E-88B832BD141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217" y="1992312"/>
            <a:ext cx="3121633" cy="125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2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0992-8263-60EF-BF86-250FB01F7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 vs Bayesian update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F74C0-223C-15AB-BB06-113F652E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we apply Bayes theorem to calculate P(H | D), where:</a:t>
            </a:r>
          </a:p>
          <a:p>
            <a:pPr lvl="1"/>
            <a:r>
              <a:rPr lang="en-US" dirty="0"/>
              <a:t>The hypothesis is something about the world we can’t observe directly</a:t>
            </a:r>
          </a:p>
          <a:p>
            <a:pPr lvl="1"/>
            <a:r>
              <a:rPr lang="en-US" dirty="0"/>
              <a:t>The data is something we can observe directly</a:t>
            </a:r>
          </a:p>
          <a:p>
            <a:r>
              <a:rPr lang="en-US" dirty="0"/>
              <a:t>You can think of an application of Bayes theorem as a way of updating one’s model of the world when new data comes in.</a:t>
            </a:r>
          </a:p>
          <a:p>
            <a:r>
              <a:rPr lang="en-US" dirty="0"/>
              <a:t>A prior and a posterior then are relative to </a:t>
            </a:r>
            <a:r>
              <a:rPr lang="en-US" i="1" dirty="0"/>
              <a:t>one update</a:t>
            </a:r>
            <a:endParaRPr lang="en-US" dirty="0"/>
          </a:p>
          <a:p>
            <a:r>
              <a:rPr lang="en-US" dirty="0"/>
              <a:t>So we can think of one application of Bayes’ theorem as an update in the state of knowledge given some data</a:t>
            </a:r>
          </a:p>
          <a:p>
            <a:r>
              <a:rPr lang="en-US" dirty="0"/>
              <a:t>This gives a very natural way of thinking about the way humans could update their picture of unknown quantities given a stream of new evidence.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9327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35A2-49BF-4000-AA24-3C271091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Bayes’ theorem to example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67CC7-E3AF-4123-95CD-BC1C518C1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1:</a:t>
            </a:r>
          </a:p>
          <a:p>
            <a:pPr lvl="1"/>
            <a:r>
              <a:rPr lang="en-US" dirty="0"/>
              <a:t>Suppose we got the following sample from the bag above:</a:t>
            </a:r>
          </a:p>
          <a:p>
            <a:pPr lvl="1"/>
            <a:r>
              <a:rPr lang="en-US" dirty="0"/>
              <a:t>4 blue marbles, 6 red marbles</a:t>
            </a:r>
          </a:p>
          <a:p>
            <a:pPr lvl="1"/>
            <a:r>
              <a:rPr lang="en-US" dirty="0"/>
              <a:t>Let’s calculate the posterior of </a:t>
            </a:r>
            <a:r>
              <a:rPr lang="en-US" i="1" dirty="0"/>
              <a:t>n</a:t>
            </a:r>
          </a:p>
          <a:p>
            <a:r>
              <a:rPr lang="en-US" dirty="0"/>
              <a:t>Example 2:</a:t>
            </a:r>
          </a:p>
          <a:p>
            <a:pPr lvl="1"/>
            <a:r>
              <a:rPr lang="en-US" dirty="0"/>
              <a:t>Now I observe one more red marble. </a:t>
            </a:r>
          </a:p>
          <a:p>
            <a:pPr lvl="1"/>
            <a:r>
              <a:rPr lang="en-US" dirty="0"/>
              <a:t>What happens?</a:t>
            </a:r>
          </a:p>
          <a:p>
            <a:r>
              <a:rPr lang="en-US" dirty="0"/>
              <a:t>A person tells good jokes 30% of the time, alright jokes 30% of the time and bad jokes 40% of the time. Their friend laughs 10% of the time when it’s a good joke; 3% of the time when it’s okay; and 7% of the time when it’s bad.</a:t>
            </a:r>
          </a:p>
          <a:p>
            <a:pPr lvl="1"/>
            <a:r>
              <a:rPr lang="en-US" dirty="0"/>
              <a:t>What is the probability it was a bad joke if their friend laughs?</a:t>
            </a:r>
          </a:p>
          <a:p>
            <a:pPr lvl="1"/>
            <a:r>
              <a:rPr lang="en-US" dirty="0"/>
              <a:t>What is the probability it was an okay joke if their friend doesn’t laugh?</a:t>
            </a:r>
          </a:p>
          <a:p>
            <a:pPr lvl="1"/>
            <a:endParaRPr lang="en-US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4227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CE5C-BDC3-73F2-CDD7-E2901E60A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graphs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1C72F-33E0-9903-028A-21B33800C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29538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Imagine we have a bunch of random variables X, Y, Z</a:t>
            </a:r>
          </a:p>
          <a:p>
            <a:r>
              <a:rPr lang="en-US" dirty="0"/>
              <a:t>This induces a joint distribution P(X, Y, Z)</a:t>
            </a:r>
          </a:p>
          <a:p>
            <a:r>
              <a:rPr lang="en-US" dirty="0"/>
              <a:t>We can factor this in various equivalent ways, e.g.</a:t>
            </a:r>
          </a:p>
          <a:p>
            <a:pPr lvl="1"/>
            <a:r>
              <a:rPr lang="en-US" dirty="0"/>
              <a:t>P(X, Y | Z) P(Z)</a:t>
            </a:r>
          </a:p>
          <a:p>
            <a:pPr lvl="1"/>
            <a:r>
              <a:rPr lang="en-US" dirty="0"/>
              <a:t>P(Y | X, Z) P(X | Z) P(Z)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We know that least some of these conditional probs will depend on the way the variables </a:t>
            </a:r>
            <a:r>
              <a:rPr lang="en-US" i="1" dirty="0"/>
              <a:t>causally</a:t>
            </a:r>
            <a:r>
              <a:rPr lang="en-US" dirty="0"/>
              <a:t> influence each other.</a:t>
            </a:r>
          </a:p>
          <a:p>
            <a:r>
              <a:rPr lang="en-US" dirty="0"/>
              <a:t>In a causal graph, we have a node for each variable, and we draw an arrow from A to B </a:t>
            </a:r>
            <a:r>
              <a:rPr lang="en-US" dirty="0" err="1"/>
              <a:t>iff</a:t>
            </a:r>
            <a:r>
              <a:rPr lang="en-US" dirty="0"/>
              <a:t> A causally influences B.</a:t>
            </a:r>
          </a:p>
          <a:p>
            <a:pPr lvl="1"/>
            <a:r>
              <a:rPr lang="en-US" dirty="0"/>
              <a:t>E.g. P(X, Y, Z) = P(Z|Y)P(X|Y)P(Z|X)</a:t>
            </a:r>
          </a:p>
          <a:p>
            <a:r>
              <a:rPr lang="en-US" dirty="0"/>
              <a:t>We can distinguish between seen and unseen variables!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C1DC447-AEF5-B286-5EC4-D4A484C27DD8}"/>
              </a:ext>
            </a:extLst>
          </p:cNvPr>
          <p:cNvSpPr/>
          <p:nvPr/>
        </p:nvSpPr>
        <p:spPr>
          <a:xfrm>
            <a:off x="9177337" y="2643981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17071ED-897A-3F3A-C9CC-59994199BF97}"/>
              </a:ext>
            </a:extLst>
          </p:cNvPr>
          <p:cNvSpPr/>
          <p:nvPr/>
        </p:nvSpPr>
        <p:spPr>
          <a:xfrm>
            <a:off x="10167938" y="1876424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en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A81461F-40FB-446C-6045-6643BEFBDA07}"/>
              </a:ext>
            </a:extLst>
          </p:cNvPr>
          <p:cNvSpPr/>
          <p:nvPr/>
        </p:nvSpPr>
        <p:spPr>
          <a:xfrm>
            <a:off x="10387013" y="3082131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endParaRPr lang="en-DE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E1E745-5BF9-8FF3-F11E-41F00D3AC736}"/>
              </a:ext>
            </a:extLst>
          </p:cNvPr>
          <p:cNvCxnSpPr/>
          <p:nvPr/>
        </p:nvCxnSpPr>
        <p:spPr>
          <a:xfrm>
            <a:off x="9677400" y="3033713"/>
            <a:ext cx="647700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FF0EC03-3BFD-467D-B8FE-8CD310F460F6}"/>
              </a:ext>
            </a:extLst>
          </p:cNvPr>
          <p:cNvCxnSpPr/>
          <p:nvPr/>
        </p:nvCxnSpPr>
        <p:spPr>
          <a:xfrm>
            <a:off x="9677400" y="2915444"/>
            <a:ext cx="647700" cy="219075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8FBB963-9A8A-BDE7-1C99-352AFF5EC28B}"/>
              </a:ext>
            </a:extLst>
          </p:cNvPr>
          <p:cNvGrpSpPr/>
          <p:nvPr/>
        </p:nvGrpSpPr>
        <p:grpSpPr>
          <a:xfrm rot="7313256">
            <a:off x="9553323" y="2271203"/>
            <a:ext cx="647700" cy="337344"/>
            <a:chOff x="8948737" y="3104356"/>
            <a:chExt cx="647700" cy="337344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D636E51-CDE9-BB14-070F-89180E9948C4}"/>
                </a:ext>
              </a:extLst>
            </p:cNvPr>
            <p:cNvCxnSpPr/>
            <p:nvPr/>
          </p:nvCxnSpPr>
          <p:spPr>
            <a:xfrm>
              <a:off x="8948737" y="3222625"/>
              <a:ext cx="647700" cy="2190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E381D58-04FB-9A8C-EA5C-1F5D6992D9A0}"/>
                </a:ext>
              </a:extLst>
            </p:cNvPr>
            <p:cNvCxnSpPr/>
            <p:nvPr/>
          </p:nvCxnSpPr>
          <p:spPr>
            <a:xfrm>
              <a:off x="8948737" y="3104356"/>
              <a:ext cx="647700" cy="219075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E4C54B2-992A-2420-8830-05ACA549502C}"/>
              </a:ext>
            </a:extLst>
          </p:cNvPr>
          <p:cNvGrpSpPr/>
          <p:nvPr/>
        </p:nvGrpSpPr>
        <p:grpSpPr>
          <a:xfrm rot="3763026">
            <a:off x="10173470" y="2529681"/>
            <a:ext cx="647700" cy="337344"/>
            <a:chOff x="8948737" y="3104356"/>
            <a:chExt cx="647700" cy="337344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7F298BEC-3A0D-F646-84AE-744C0A184F7B}"/>
                </a:ext>
              </a:extLst>
            </p:cNvPr>
            <p:cNvCxnSpPr/>
            <p:nvPr/>
          </p:nvCxnSpPr>
          <p:spPr>
            <a:xfrm>
              <a:off x="8948737" y="3222625"/>
              <a:ext cx="647700" cy="2190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EA7BB6B-B39A-F25D-F317-2D054D8118E5}"/>
                </a:ext>
              </a:extLst>
            </p:cNvPr>
            <p:cNvCxnSpPr/>
            <p:nvPr/>
          </p:nvCxnSpPr>
          <p:spPr>
            <a:xfrm>
              <a:off x="8948737" y="3104356"/>
              <a:ext cx="647700" cy="219075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4053BB26-7B4F-F367-127C-1C81D1765443}"/>
              </a:ext>
            </a:extLst>
          </p:cNvPr>
          <p:cNvSpPr/>
          <p:nvPr/>
        </p:nvSpPr>
        <p:spPr>
          <a:xfrm>
            <a:off x="9147850" y="4884081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DE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6D9D3DA-57D1-F143-008C-29E0CE70D428}"/>
              </a:ext>
            </a:extLst>
          </p:cNvPr>
          <p:cNvSpPr/>
          <p:nvPr/>
        </p:nvSpPr>
        <p:spPr>
          <a:xfrm>
            <a:off x="10138451" y="4116524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endParaRPr lang="en-D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69B1B0C-9412-973D-F75A-4E998E086DCA}"/>
              </a:ext>
            </a:extLst>
          </p:cNvPr>
          <p:cNvSpPr/>
          <p:nvPr/>
        </p:nvSpPr>
        <p:spPr>
          <a:xfrm>
            <a:off x="10357526" y="5322231"/>
            <a:ext cx="438150" cy="438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endParaRPr lang="en-DE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C1B1B89-D2E2-FA88-2BF6-24946D6ABD19}"/>
              </a:ext>
            </a:extLst>
          </p:cNvPr>
          <p:cNvCxnSpPr/>
          <p:nvPr/>
        </p:nvCxnSpPr>
        <p:spPr>
          <a:xfrm>
            <a:off x="9646692" y="5254023"/>
            <a:ext cx="647700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CD62F0F-E449-C13B-FCC5-CBF5D0A0C75E}"/>
              </a:ext>
            </a:extLst>
          </p:cNvPr>
          <p:cNvCxnSpPr/>
          <p:nvPr/>
        </p:nvCxnSpPr>
        <p:spPr>
          <a:xfrm rot="7313256">
            <a:off x="9542625" y="4612360"/>
            <a:ext cx="647700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B050A9F-E242-EAFC-FEB5-E93C11ACBE4B}"/>
              </a:ext>
            </a:extLst>
          </p:cNvPr>
          <p:cNvCxnSpPr/>
          <p:nvPr/>
        </p:nvCxnSpPr>
        <p:spPr>
          <a:xfrm rot="3763026">
            <a:off x="10125374" y="4832092"/>
            <a:ext cx="647700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90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CE5C-BDC3-73F2-CDD7-E2901E60A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in generative terms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1C72F-33E0-9903-028A-21B33800C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Bayesian approach is </a:t>
            </a:r>
            <a:r>
              <a:rPr lang="en-US" i="1" dirty="0"/>
              <a:t>generative</a:t>
            </a:r>
            <a:r>
              <a:rPr lang="en-US" dirty="0"/>
              <a:t>. This means that we imagine the data as being generated by some (unseen) mechanism.</a:t>
            </a:r>
          </a:p>
          <a:p>
            <a:r>
              <a:rPr lang="en-US" dirty="0"/>
              <a:t>In practice, we start with a </a:t>
            </a:r>
            <a:r>
              <a:rPr lang="en-US" i="1" dirty="0"/>
              <a:t>joint </a:t>
            </a:r>
            <a:r>
              <a:rPr lang="en-US" dirty="0"/>
              <a:t>over data and hypotheses: </a:t>
            </a:r>
          </a:p>
          <a:p>
            <a:pPr lvl="1"/>
            <a:r>
              <a:rPr lang="en-US" dirty="0"/>
              <a:t>P(data, hypothesis)</a:t>
            </a:r>
          </a:p>
          <a:p>
            <a:pPr lvl="1"/>
            <a:r>
              <a:rPr lang="en-US" dirty="0"/>
              <a:t>The hypothesis is a combination of values for all the unseen variables</a:t>
            </a:r>
          </a:p>
          <a:p>
            <a:r>
              <a:rPr lang="en-US" dirty="0"/>
              <a:t>Which then factorizes into prior and likelihood 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data|hypothesis</a:t>
            </a:r>
            <a:r>
              <a:rPr lang="en-US" dirty="0"/>
              <a:t>)P(hypothesis)</a:t>
            </a:r>
          </a:p>
          <a:p>
            <a:r>
              <a:rPr lang="en-US" dirty="0"/>
              <a:t>The prior is the distribution we give to the unconditional random variables in the generative mechanism, the likelihood is defined by all the conditional probabilities.</a:t>
            </a:r>
          </a:p>
          <a:p>
            <a:r>
              <a:rPr lang="en-US" dirty="0"/>
              <a:t>We can also give a value to all the unconditional variables in the generative model and do a ‘forward pass’ through the model, i.e. calculate P(D|H)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0146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902E-06E7-BF5B-9699-74F9A247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inference in formal grammars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64A47-F802-E119-66BD-30F9E7FD5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think we could use Bayesian inference to learn a sentence in a grammar (the </a:t>
            </a:r>
            <a:r>
              <a:rPr lang="en-US" dirty="0" err="1"/>
              <a:t>LoT</a:t>
            </a:r>
            <a:r>
              <a:rPr lang="en-US" dirty="0"/>
              <a:t>) given some observations?</a:t>
            </a:r>
          </a:p>
          <a:p>
            <a:r>
              <a:rPr lang="en-US" dirty="0"/>
              <a:t>What’s the prior, likelihood, evidence, and posterior?</a:t>
            </a:r>
          </a:p>
          <a:p>
            <a:r>
              <a:rPr lang="en-US" dirty="0"/>
              <a:t>What is going to be the practical problem with this?</a:t>
            </a:r>
          </a:p>
          <a:p>
            <a:endParaRPr lang="en-US" dirty="0"/>
          </a:p>
          <a:p>
            <a:r>
              <a:rPr lang="en-US" dirty="0"/>
              <a:t>Next week we’re going to see how we can partially solve this problem!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5230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CE92-6DA4-3223-378D-CD0894D9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5245-5068-7940-17A6-591EC9B21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week we have seen a little bit about Bayesian inference.</a:t>
            </a:r>
          </a:p>
          <a:p>
            <a:r>
              <a:rPr lang="en-US" dirty="0"/>
              <a:t>In particular, starting from the concept of a conditional distribution, we have seen how to go from one conditional P(D|H) and a prior P(H) to a posterior P(H|D)</a:t>
            </a:r>
          </a:p>
          <a:p>
            <a:r>
              <a:rPr lang="en-US" dirty="0"/>
              <a:t>This is basically the fundamental idea of Bayesian inference. Everything else is an elaboration on this.</a:t>
            </a:r>
          </a:p>
          <a:p>
            <a:r>
              <a:rPr lang="en-US" dirty="0"/>
              <a:t>A big problem with Bayesian inference is computational: we need clever algorithms to actually find the posterior.</a:t>
            </a:r>
          </a:p>
          <a:p>
            <a:r>
              <a:rPr lang="en-US" dirty="0"/>
              <a:t>Next week we are going to see one such algorithm, the Metropolis-Hastings algorithm.</a:t>
            </a:r>
          </a:p>
          <a:p>
            <a:r>
              <a:rPr lang="en-US" dirty="0"/>
              <a:t>We’ll also see how to apply it to some basic cognitive examples.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0101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38354-D889-7801-05FF-B481C85B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1BF62-727C-0A40-E085-F69BC8B94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now learned about how to:</a:t>
            </a:r>
          </a:p>
          <a:p>
            <a:pPr lvl="1"/>
            <a:r>
              <a:rPr lang="en-US" dirty="0"/>
              <a:t>Write a formal grammar for a specific cognitive domain, e.g. music</a:t>
            </a:r>
          </a:p>
          <a:p>
            <a:pPr lvl="1"/>
            <a:r>
              <a:rPr lang="en-US" dirty="0"/>
              <a:t>Write an interpretation function for it that gives each sentence in the grammar a meaning, compositionally.</a:t>
            </a:r>
          </a:p>
          <a:p>
            <a:r>
              <a:rPr lang="en-US" dirty="0"/>
              <a:t>This is cool as it allows us to </a:t>
            </a:r>
            <a:r>
              <a:rPr lang="en-US" i="1" dirty="0"/>
              <a:t>generate</a:t>
            </a:r>
            <a:r>
              <a:rPr lang="en-US" dirty="0"/>
              <a:t> objects from the domain randomly.</a:t>
            </a:r>
          </a:p>
          <a:p>
            <a:r>
              <a:rPr lang="en-US" dirty="0"/>
              <a:t>However, we can’t really do anything useful with this.</a:t>
            </a:r>
          </a:p>
          <a:p>
            <a:r>
              <a:rPr lang="en-US" dirty="0"/>
              <a:t>What we want to do is go the other way:</a:t>
            </a:r>
          </a:p>
          <a:p>
            <a:pPr lvl="1"/>
            <a:r>
              <a:rPr lang="en-US" dirty="0"/>
              <a:t>Start from some object(s) in the domain</a:t>
            </a:r>
          </a:p>
          <a:p>
            <a:pPr lvl="1"/>
            <a:r>
              <a:rPr lang="en-US" dirty="0"/>
              <a:t>Infer what sentence(s) in the </a:t>
            </a:r>
            <a:r>
              <a:rPr lang="en-US" dirty="0" err="1"/>
              <a:t>LoT</a:t>
            </a:r>
            <a:r>
              <a:rPr lang="en-US" dirty="0"/>
              <a:t> generated it / what grammar</a:t>
            </a:r>
          </a:p>
          <a:p>
            <a:r>
              <a:rPr lang="en-US" dirty="0"/>
              <a:t>For this, we are going to need how to go from a generative process and some observations to the probability of hidden causes: Bayesian inference!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7153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35A2-49BF-4000-AA24-3C271091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Interpretations of probability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67CC7-E3AF-4123-95CD-BC1C518C1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99133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It is tempting to say: probability is anything satisfying the probability axioms.</a:t>
            </a:r>
          </a:p>
          <a:p>
            <a:r>
              <a:rPr lang="en-US" dirty="0"/>
              <a:t>Kolmogorov axioms: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 (Non-negativity) P(A) ≥ 0, for all A∈F.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 (Normalization) P(</a:t>
            </a:r>
            <a:r>
              <a:rPr lang="el-GR" b="0" i="0" dirty="0">
                <a:solidFill>
                  <a:srgbClr val="1A1A1A"/>
                </a:solidFill>
                <a:effectLst/>
              </a:rPr>
              <a:t>Ω)=1.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dirty="0">
                <a:solidFill>
                  <a:srgbClr val="1A1A1A"/>
                </a:solidFill>
                <a:effectLst/>
              </a:rPr>
              <a:t> </a:t>
            </a:r>
            <a:r>
              <a:rPr lang="el-GR" b="0" i="0" dirty="0">
                <a:solidFill>
                  <a:srgbClr val="1A1A1A"/>
                </a:solidFill>
                <a:effectLst/>
              </a:rPr>
              <a:t>(</a:t>
            </a:r>
            <a:r>
              <a:rPr lang="en-US" b="0" i="0" dirty="0">
                <a:solidFill>
                  <a:srgbClr val="1A1A1A"/>
                </a:solidFill>
                <a:effectLst/>
              </a:rPr>
              <a:t>Additivity) P(A∪B)=P(A)+P(B) for all A,B∈F such that A∩B=∅</a:t>
            </a:r>
          </a:p>
          <a:p>
            <a:r>
              <a:rPr lang="en-US" dirty="0"/>
              <a:t>However, this is not very satisfying: we can give a semantics to the Kolmogorov axioms with things that are clearly not probabilities, e.g. normalized weight.</a:t>
            </a:r>
          </a:p>
          <a:p>
            <a:r>
              <a:rPr lang="en-US" dirty="0"/>
              <a:t>And there are other axiomatizations of probability.</a:t>
            </a:r>
          </a:p>
          <a:p>
            <a:r>
              <a:rPr lang="en-US" dirty="0"/>
              <a:t>It seems like we need to first decide on some notion of probability to then formalize it.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4939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CE1F5-F4A8-E9CD-5067-DF5CF542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main interpretations (SEP)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7004-755E-EAC5-6CF7-E47E66EC5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Classical / logical / evidential</a:t>
            </a:r>
            <a:r>
              <a:rPr lang="en-US" dirty="0"/>
              <a:t>: An epistemological concept, which is meant to measure objective evidential support relations. For example, “in light of the relevant seismological and geological data, California will probably experience a major earthquake this decade”.</a:t>
            </a:r>
          </a:p>
          <a:p>
            <a:r>
              <a:rPr lang="en-US" i="1" dirty="0"/>
              <a:t>Frequentist</a:t>
            </a:r>
            <a:r>
              <a:rPr lang="en-US" dirty="0"/>
              <a:t>: A physical concept that applies to various systems in the world, independently of what anyone thinks. For example, “a particular radium atom will probably decay within 10,000 years”.</a:t>
            </a:r>
          </a:p>
          <a:p>
            <a:r>
              <a:rPr lang="en-US" i="1" dirty="0"/>
              <a:t>Subjective:</a:t>
            </a:r>
            <a:r>
              <a:rPr lang="en-US" dirty="0"/>
              <a:t> The concept of an agent’s degree of confidence, a graded belief. For example, “I am not sure that it will rain in Canberra this week, but it probably will.”</a:t>
            </a:r>
          </a:p>
          <a:p>
            <a:r>
              <a:rPr lang="en-US" dirty="0"/>
              <a:t>Typically, Bayesian probability is associated with the subjective view!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8959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8973-AB02-0B53-B1BC-235B037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joint to conditional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6839DC-4190-5CFE-8123-AC3F90B5CE22}"/>
              </a:ext>
            </a:extLst>
          </p:cNvPr>
          <p:cNvSpPr/>
          <p:nvPr/>
        </p:nvSpPr>
        <p:spPr>
          <a:xfrm>
            <a:off x="2546611" y="1669296"/>
            <a:ext cx="1930400" cy="32173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F481F9E-D6D6-E0FD-97A6-A68ADB6158DB}"/>
              </a:ext>
            </a:extLst>
          </p:cNvPr>
          <p:cNvSpPr/>
          <p:nvPr/>
        </p:nvSpPr>
        <p:spPr>
          <a:xfrm>
            <a:off x="7796678" y="1669296"/>
            <a:ext cx="1580849" cy="33818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3B07F-2BF6-DAFE-76BF-29C896DD78F6}"/>
              </a:ext>
            </a:extLst>
          </p:cNvPr>
          <p:cNvSpPr txBox="1"/>
          <p:nvPr/>
        </p:nvSpPr>
        <p:spPr>
          <a:xfrm>
            <a:off x="8410381" y="2084554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D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4C150A-91A5-7611-612D-8AB78C9B14A0}"/>
              </a:ext>
            </a:extLst>
          </p:cNvPr>
          <p:cNvGrpSpPr/>
          <p:nvPr/>
        </p:nvGrpSpPr>
        <p:grpSpPr>
          <a:xfrm>
            <a:off x="2949381" y="2133753"/>
            <a:ext cx="414869" cy="369332"/>
            <a:chOff x="2633131" y="2951238"/>
            <a:chExt cx="414869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004F4BB-B4A9-BB10-016F-DE5C17A501A1}"/>
                </a:ext>
              </a:extLst>
            </p:cNvPr>
            <p:cNvSpPr/>
            <p:nvPr/>
          </p:nvSpPr>
          <p:spPr>
            <a:xfrm>
              <a:off x="2912533" y="2951238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E7B9EA7-DB3A-5CD0-16D2-17989E76C1B3}"/>
                </a:ext>
              </a:extLst>
            </p:cNvPr>
            <p:cNvSpPr txBox="1"/>
            <p:nvPr/>
          </p:nvSpPr>
          <p:spPr>
            <a:xfrm>
              <a:off x="2633131" y="295123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</a:t>
              </a:r>
              <a:endParaRPr lang="en-DE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0E1A3-0641-91C2-CEA8-2940555EB45B}"/>
              </a:ext>
            </a:extLst>
          </p:cNvPr>
          <p:cNvGrpSpPr/>
          <p:nvPr/>
        </p:nvGrpSpPr>
        <p:grpSpPr>
          <a:xfrm>
            <a:off x="3485199" y="2718737"/>
            <a:ext cx="457203" cy="369332"/>
            <a:chOff x="3168949" y="3536222"/>
            <a:chExt cx="457203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CCD5C44-D5D6-D115-44B4-B30927B05302}"/>
                </a:ext>
              </a:extLst>
            </p:cNvPr>
            <p:cNvSpPr/>
            <p:nvPr/>
          </p:nvSpPr>
          <p:spPr>
            <a:xfrm>
              <a:off x="3490685" y="3598334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A8B922-A0D8-6EC6-640E-BBD8DC883088}"/>
                </a:ext>
              </a:extLst>
            </p:cNvPr>
            <p:cNvSpPr txBox="1"/>
            <p:nvPr/>
          </p:nvSpPr>
          <p:spPr>
            <a:xfrm>
              <a:off x="3168949" y="3536222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</a:t>
              </a:r>
              <a:endParaRPr lang="en-DE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5F4935-557E-E306-9E8A-987CF54E17DD}"/>
              </a:ext>
            </a:extLst>
          </p:cNvPr>
          <p:cNvGrpSpPr/>
          <p:nvPr/>
        </p:nvGrpSpPr>
        <p:grpSpPr>
          <a:xfrm>
            <a:off x="2832541" y="3482493"/>
            <a:ext cx="398662" cy="369332"/>
            <a:chOff x="2516291" y="4299978"/>
            <a:chExt cx="398662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D569190-8842-794D-3B0D-89032434DDE8}"/>
                </a:ext>
              </a:extLst>
            </p:cNvPr>
            <p:cNvSpPr/>
            <p:nvPr/>
          </p:nvSpPr>
          <p:spPr>
            <a:xfrm>
              <a:off x="2779486" y="4327676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C4D71F-72A9-C68B-F861-FF66284F0AD6}"/>
                </a:ext>
              </a:extLst>
            </p:cNvPr>
            <p:cNvSpPr txBox="1"/>
            <p:nvPr/>
          </p:nvSpPr>
          <p:spPr>
            <a:xfrm>
              <a:off x="2516291" y="429997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</a:t>
              </a:r>
              <a:endParaRPr lang="en-DE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D1D4BA-124E-8525-BD76-84C5BF99C157}"/>
              </a:ext>
            </a:extLst>
          </p:cNvPr>
          <p:cNvGrpSpPr/>
          <p:nvPr/>
        </p:nvGrpSpPr>
        <p:grpSpPr>
          <a:xfrm>
            <a:off x="3296516" y="4150868"/>
            <a:ext cx="435428" cy="369332"/>
            <a:chOff x="2980266" y="4968353"/>
            <a:chExt cx="435428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021BECA-705C-2651-EB3C-4B855F22EACC}"/>
                </a:ext>
              </a:extLst>
            </p:cNvPr>
            <p:cNvSpPr/>
            <p:nvPr/>
          </p:nvSpPr>
          <p:spPr>
            <a:xfrm>
              <a:off x="3280227" y="5005009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6D4A14B-832F-263A-CFA8-7734FF6BBEE1}"/>
                </a:ext>
              </a:extLst>
            </p:cNvPr>
            <p:cNvSpPr txBox="1"/>
            <p:nvPr/>
          </p:nvSpPr>
          <p:spPr>
            <a:xfrm>
              <a:off x="2980266" y="4968353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endParaRPr lang="en-DE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009E362-47B2-DD6F-34F1-DF0259FC2AF3}"/>
              </a:ext>
            </a:extLst>
          </p:cNvPr>
          <p:cNvSpPr txBox="1"/>
          <p:nvPr/>
        </p:nvSpPr>
        <p:spPr>
          <a:xfrm>
            <a:off x="8408093" y="2749953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  <a:endParaRPr lang="en-DE" dirty="0"/>
          </a:p>
        </p:txBody>
      </p:sp>
      <p:pic>
        <p:nvPicPr>
          <p:cNvPr id="62" name="Picture 61" descr="\documentclass{article}&#10;\usepackage{amsmath}&#10;\pagestyle{empty}&#10;\begin{document}&#10;$P(X=x, Y=y) = P(\{\omega \mid X(\omega) = x \land Y(\omega) = y \})$&#10;\end{document}" title="IguanaTex Bitmap Display">
            <a:extLst>
              <a:ext uri="{FF2B5EF4-FFF2-40B4-BE49-F238E27FC236}">
                <a16:creationId xmlns:a16="http://schemas.microsoft.com/office/drawing/2014/main" id="{B2ABC168-8CA3-DDA8-FDB5-D545EAD7CE4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4" y="5548080"/>
            <a:ext cx="4921015" cy="223885"/>
          </a:xfrm>
          <a:prstGeom prst="rect">
            <a:avLst/>
          </a:prstGeom>
        </p:spPr>
      </p:pic>
      <p:sp>
        <p:nvSpPr>
          <p:cNvPr id="24" name="Arc 23">
            <a:extLst>
              <a:ext uri="{FF2B5EF4-FFF2-40B4-BE49-F238E27FC236}">
                <a16:creationId xmlns:a16="http://schemas.microsoft.com/office/drawing/2014/main" id="{C929A370-56EC-7A2A-4434-7FFC89E95602}"/>
              </a:ext>
            </a:extLst>
          </p:cNvPr>
          <p:cNvSpPr/>
          <p:nvPr/>
        </p:nvSpPr>
        <p:spPr>
          <a:xfrm>
            <a:off x="3439239" y="1669296"/>
            <a:ext cx="5111449" cy="991809"/>
          </a:xfrm>
          <a:prstGeom prst="arc">
            <a:avLst>
              <a:gd name="adj1" fmla="val 10889771"/>
              <a:gd name="adj2" fmla="val 21465587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521D8E86-AAE5-3C27-C3E4-C19F0F3B0874}"/>
              </a:ext>
            </a:extLst>
          </p:cNvPr>
          <p:cNvSpPr/>
          <p:nvPr/>
        </p:nvSpPr>
        <p:spPr>
          <a:xfrm rot="21150268">
            <a:off x="3929639" y="2192372"/>
            <a:ext cx="4571046" cy="670390"/>
          </a:xfrm>
          <a:prstGeom prst="arc">
            <a:avLst>
              <a:gd name="adj1" fmla="val 10889771"/>
              <a:gd name="adj2" fmla="val 21465587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F78D52AE-5B52-8B5F-CF74-8FC3962FBE70}"/>
              </a:ext>
            </a:extLst>
          </p:cNvPr>
          <p:cNvSpPr/>
          <p:nvPr/>
        </p:nvSpPr>
        <p:spPr>
          <a:xfrm rot="21239716">
            <a:off x="3192130" y="2825873"/>
            <a:ext cx="5381223" cy="830168"/>
          </a:xfrm>
          <a:prstGeom prst="arc">
            <a:avLst>
              <a:gd name="adj1" fmla="val 10889771"/>
              <a:gd name="adj2" fmla="val 21374130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 u="sng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32B6A6A3-0745-7519-9883-503915E5C880}"/>
              </a:ext>
            </a:extLst>
          </p:cNvPr>
          <p:cNvSpPr/>
          <p:nvPr/>
        </p:nvSpPr>
        <p:spPr>
          <a:xfrm rot="20797610">
            <a:off x="3694950" y="3262787"/>
            <a:ext cx="4737547" cy="670390"/>
          </a:xfrm>
          <a:prstGeom prst="arc">
            <a:avLst>
              <a:gd name="adj1" fmla="val 10889771"/>
              <a:gd name="adj2" fmla="val 21465587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64" name="Picture 63" descr="\documentclass{article}&#10;\usepackage{amsmath}&#10;\pagestyle{empty}&#10;\begin{document}&#10;&#10;&#10;$P(X=0, Y=4) = P(\{ c \})$&#10;&#10;&#10;\end{document}" title="IguanaTex Bitmap Display">
            <a:extLst>
              <a:ext uri="{FF2B5EF4-FFF2-40B4-BE49-F238E27FC236}">
                <a16:creationId xmlns:a16="http://schemas.microsoft.com/office/drawing/2014/main" id="{912BFD29-F96D-EAB6-5446-2C9C38DE7C7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" y="6079734"/>
            <a:ext cx="2568738" cy="224304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4331081-5711-1D86-C399-C40A508AA884}"/>
              </a:ext>
            </a:extLst>
          </p:cNvPr>
          <p:cNvSpPr txBox="1"/>
          <p:nvPr/>
        </p:nvSpPr>
        <p:spPr>
          <a:xfrm>
            <a:off x="8402572" y="3418397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D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0A5E48-7E44-B6FA-5DA9-8189261C7757}"/>
              </a:ext>
            </a:extLst>
          </p:cNvPr>
          <p:cNvSpPr txBox="1"/>
          <p:nvPr/>
        </p:nvSpPr>
        <p:spPr>
          <a:xfrm>
            <a:off x="8381714" y="4144329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DE" dirty="0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B31A6C84-3892-0081-EA6A-1119D3A8A669}"/>
              </a:ext>
            </a:extLst>
          </p:cNvPr>
          <p:cNvSpPr/>
          <p:nvPr/>
        </p:nvSpPr>
        <p:spPr>
          <a:xfrm rot="958863">
            <a:off x="3358898" y="2410131"/>
            <a:ext cx="5176772" cy="991809"/>
          </a:xfrm>
          <a:prstGeom prst="arc">
            <a:avLst>
              <a:gd name="adj1" fmla="val 10889771"/>
              <a:gd name="adj2" fmla="val 21465587"/>
            </a:avLst>
          </a:prstGeom>
          <a:ln w="1905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40432166-10D0-BF33-B76B-030D470FE16B}"/>
              </a:ext>
            </a:extLst>
          </p:cNvPr>
          <p:cNvSpPr/>
          <p:nvPr/>
        </p:nvSpPr>
        <p:spPr>
          <a:xfrm rot="1106196">
            <a:off x="3874519" y="3171255"/>
            <a:ext cx="4715335" cy="991809"/>
          </a:xfrm>
          <a:prstGeom prst="arc">
            <a:avLst>
              <a:gd name="adj1" fmla="val 10889771"/>
              <a:gd name="adj2" fmla="val 21277589"/>
            </a:avLst>
          </a:prstGeom>
          <a:ln w="1905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45CB46E-8BC3-6F59-D83D-A24CE020EC95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3838695" y="2269220"/>
            <a:ext cx="4571686" cy="191830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D4AE129-80D0-0B66-77E0-CFB494BC3925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3322399" y="3524571"/>
            <a:ext cx="5059315" cy="80442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\documentclass{article}&#10;\usepackage{amsmath}&#10;\pagestyle{empty}&#10;\begin{document}&#10;$$&#10;P(X=x \mid Y=y) = \frac{&#10;P(\{\omega \mid X(\omega) = x \land Y(\omega) = y \})&#10;}{&#10;P(\{ \omega \mid Y(\omega) = y \})&#10;}&#10;$$&#10;\end{document}" title="IguanaTex Bitmap Display">
            <a:extLst>
              <a:ext uri="{FF2B5EF4-FFF2-40B4-BE49-F238E27FC236}">
                <a16:creationId xmlns:a16="http://schemas.microsoft.com/office/drawing/2014/main" id="{99741076-3691-666D-D639-B3626BE50B6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723" y="5664031"/>
            <a:ext cx="5057622" cy="52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79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8973-AB02-0B53-B1BC-235B037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joint to conditional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6839DC-4190-5CFE-8123-AC3F90B5CE22}"/>
              </a:ext>
            </a:extLst>
          </p:cNvPr>
          <p:cNvSpPr/>
          <p:nvPr/>
        </p:nvSpPr>
        <p:spPr>
          <a:xfrm>
            <a:off x="2546611" y="1669296"/>
            <a:ext cx="1930400" cy="32173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F481F9E-D6D6-E0FD-97A6-A68ADB6158DB}"/>
              </a:ext>
            </a:extLst>
          </p:cNvPr>
          <p:cNvSpPr/>
          <p:nvPr/>
        </p:nvSpPr>
        <p:spPr>
          <a:xfrm>
            <a:off x="7796678" y="1669296"/>
            <a:ext cx="1580849" cy="33818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3B07F-2BF6-DAFE-76BF-29C896DD78F6}"/>
              </a:ext>
            </a:extLst>
          </p:cNvPr>
          <p:cNvSpPr txBox="1"/>
          <p:nvPr/>
        </p:nvSpPr>
        <p:spPr>
          <a:xfrm>
            <a:off x="8410381" y="2084554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D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4C150A-91A5-7611-612D-8AB78C9B14A0}"/>
              </a:ext>
            </a:extLst>
          </p:cNvPr>
          <p:cNvGrpSpPr/>
          <p:nvPr/>
        </p:nvGrpSpPr>
        <p:grpSpPr>
          <a:xfrm>
            <a:off x="2949381" y="2133753"/>
            <a:ext cx="414869" cy="369332"/>
            <a:chOff x="2633131" y="2951238"/>
            <a:chExt cx="414869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004F4BB-B4A9-BB10-016F-DE5C17A501A1}"/>
                </a:ext>
              </a:extLst>
            </p:cNvPr>
            <p:cNvSpPr/>
            <p:nvPr/>
          </p:nvSpPr>
          <p:spPr>
            <a:xfrm>
              <a:off x="2912533" y="2951238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E7B9EA7-DB3A-5CD0-16D2-17989E76C1B3}"/>
                </a:ext>
              </a:extLst>
            </p:cNvPr>
            <p:cNvSpPr txBox="1"/>
            <p:nvPr/>
          </p:nvSpPr>
          <p:spPr>
            <a:xfrm>
              <a:off x="2633131" y="295123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</a:t>
              </a:r>
              <a:endParaRPr lang="en-DE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0E1A3-0641-91C2-CEA8-2940555EB45B}"/>
              </a:ext>
            </a:extLst>
          </p:cNvPr>
          <p:cNvGrpSpPr/>
          <p:nvPr/>
        </p:nvGrpSpPr>
        <p:grpSpPr>
          <a:xfrm>
            <a:off x="3485199" y="2718737"/>
            <a:ext cx="457203" cy="369332"/>
            <a:chOff x="3168949" y="3536222"/>
            <a:chExt cx="457203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CCD5C44-D5D6-D115-44B4-B30927B05302}"/>
                </a:ext>
              </a:extLst>
            </p:cNvPr>
            <p:cNvSpPr/>
            <p:nvPr/>
          </p:nvSpPr>
          <p:spPr>
            <a:xfrm>
              <a:off x="3490685" y="3598334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A8B922-A0D8-6EC6-640E-BBD8DC883088}"/>
                </a:ext>
              </a:extLst>
            </p:cNvPr>
            <p:cNvSpPr txBox="1"/>
            <p:nvPr/>
          </p:nvSpPr>
          <p:spPr>
            <a:xfrm>
              <a:off x="3168949" y="3536222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</a:t>
              </a:r>
              <a:endParaRPr lang="en-DE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5F4935-557E-E306-9E8A-987CF54E17DD}"/>
              </a:ext>
            </a:extLst>
          </p:cNvPr>
          <p:cNvGrpSpPr/>
          <p:nvPr/>
        </p:nvGrpSpPr>
        <p:grpSpPr>
          <a:xfrm>
            <a:off x="2832541" y="3482493"/>
            <a:ext cx="398662" cy="369332"/>
            <a:chOff x="2516291" y="4299978"/>
            <a:chExt cx="398662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D569190-8842-794D-3B0D-89032434DDE8}"/>
                </a:ext>
              </a:extLst>
            </p:cNvPr>
            <p:cNvSpPr/>
            <p:nvPr/>
          </p:nvSpPr>
          <p:spPr>
            <a:xfrm>
              <a:off x="2779486" y="4327676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C4D71F-72A9-C68B-F861-FF66284F0AD6}"/>
                </a:ext>
              </a:extLst>
            </p:cNvPr>
            <p:cNvSpPr txBox="1"/>
            <p:nvPr/>
          </p:nvSpPr>
          <p:spPr>
            <a:xfrm>
              <a:off x="2516291" y="429997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</a:t>
              </a:r>
              <a:endParaRPr lang="en-DE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D1D4BA-124E-8525-BD76-84C5BF99C157}"/>
              </a:ext>
            </a:extLst>
          </p:cNvPr>
          <p:cNvGrpSpPr/>
          <p:nvPr/>
        </p:nvGrpSpPr>
        <p:grpSpPr>
          <a:xfrm>
            <a:off x="3296516" y="4150868"/>
            <a:ext cx="435428" cy="369332"/>
            <a:chOff x="2980266" y="4968353"/>
            <a:chExt cx="435428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021BECA-705C-2651-EB3C-4B855F22EACC}"/>
                </a:ext>
              </a:extLst>
            </p:cNvPr>
            <p:cNvSpPr/>
            <p:nvPr/>
          </p:nvSpPr>
          <p:spPr>
            <a:xfrm>
              <a:off x="3280227" y="5005009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6D4A14B-832F-263A-CFA8-7734FF6BBEE1}"/>
                </a:ext>
              </a:extLst>
            </p:cNvPr>
            <p:cNvSpPr txBox="1"/>
            <p:nvPr/>
          </p:nvSpPr>
          <p:spPr>
            <a:xfrm>
              <a:off x="2980266" y="4968353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endParaRPr lang="en-DE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009E362-47B2-DD6F-34F1-DF0259FC2AF3}"/>
              </a:ext>
            </a:extLst>
          </p:cNvPr>
          <p:cNvSpPr txBox="1"/>
          <p:nvPr/>
        </p:nvSpPr>
        <p:spPr>
          <a:xfrm>
            <a:off x="8408093" y="2749953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  <a:endParaRPr lang="en-DE" dirty="0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F78D52AE-5B52-8B5F-CF74-8FC3962FBE70}"/>
              </a:ext>
            </a:extLst>
          </p:cNvPr>
          <p:cNvSpPr/>
          <p:nvPr/>
        </p:nvSpPr>
        <p:spPr>
          <a:xfrm rot="21239716">
            <a:off x="3192130" y="2825873"/>
            <a:ext cx="5381223" cy="830168"/>
          </a:xfrm>
          <a:prstGeom prst="arc">
            <a:avLst>
              <a:gd name="adj1" fmla="val 10889771"/>
              <a:gd name="adj2" fmla="val 21374130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 u="sng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331081-5711-1D86-C399-C40A508AA884}"/>
              </a:ext>
            </a:extLst>
          </p:cNvPr>
          <p:cNvSpPr txBox="1"/>
          <p:nvPr/>
        </p:nvSpPr>
        <p:spPr>
          <a:xfrm>
            <a:off x="8402572" y="3418397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D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0A5E48-7E44-B6FA-5DA9-8189261C7757}"/>
              </a:ext>
            </a:extLst>
          </p:cNvPr>
          <p:cNvSpPr txBox="1"/>
          <p:nvPr/>
        </p:nvSpPr>
        <p:spPr>
          <a:xfrm>
            <a:off x="8381714" y="4144329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DE" dirty="0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40432166-10D0-BF33-B76B-030D470FE16B}"/>
              </a:ext>
            </a:extLst>
          </p:cNvPr>
          <p:cNvSpPr/>
          <p:nvPr/>
        </p:nvSpPr>
        <p:spPr>
          <a:xfrm rot="1106196">
            <a:off x="3874519" y="3171255"/>
            <a:ext cx="4715335" cy="991809"/>
          </a:xfrm>
          <a:prstGeom prst="arc">
            <a:avLst>
              <a:gd name="adj1" fmla="val 10889771"/>
              <a:gd name="adj2" fmla="val 21277589"/>
            </a:avLst>
          </a:prstGeom>
          <a:ln w="1905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D4AE129-80D0-0B66-77E0-CFB494BC3925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3322399" y="3524571"/>
            <a:ext cx="5059315" cy="80442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\documentclass{article}&#10;\usepackage{amsmath}&#10;\pagestyle{empty}&#10;\begin{document}&#10;$$&#10;P(X=0 \mid Y=4) = \frac{&#10;P(\{ c \}) &#10;}{&#10;P(\{ b, c \})&#10;}&#10;$$&#10;\end{document}" title="IguanaTex Bitmap Display">
            <a:extLst>
              <a:ext uri="{FF2B5EF4-FFF2-40B4-BE49-F238E27FC236}">
                <a16:creationId xmlns:a16="http://schemas.microsoft.com/office/drawing/2014/main" id="{F3E66BDE-6E87-0EF9-806B-AADE01EF728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438" y="5596702"/>
            <a:ext cx="2897495" cy="52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8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8973-AB02-0B53-B1BC-235B037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joint to conditional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6839DC-4190-5CFE-8123-AC3F90B5CE22}"/>
              </a:ext>
            </a:extLst>
          </p:cNvPr>
          <p:cNvSpPr/>
          <p:nvPr/>
        </p:nvSpPr>
        <p:spPr>
          <a:xfrm>
            <a:off x="2546611" y="1669296"/>
            <a:ext cx="1930400" cy="32173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F481F9E-D6D6-E0FD-97A6-A68ADB6158DB}"/>
              </a:ext>
            </a:extLst>
          </p:cNvPr>
          <p:cNvSpPr/>
          <p:nvPr/>
        </p:nvSpPr>
        <p:spPr>
          <a:xfrm>
            <a:off x="7796678" y="1669296"/>
            <a:ext cx="1580849" cy="33818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3B07F-2BF6-DAFE-76BF-29C896DD78F6}"/>
              </a:ext>
            </a:extLst>
          </p:cNvPr>
          <p:cNvSpPr txBox="1"/>
          <p:nvPr/>
        </p:nvSpPr>
        <p:spPr>
          <a:xfrm>
            <a:off x="8410381" y="2084554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  <a:endParaRPr lang="en-D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4C150A-91A5-7611-612D-8AB78C9B14A0}"/>
              </a:ext>
            </a:extLst>
          </p:cNvPr>
          <p:cNvGrpSpPr/>
          <p:nvPr/>
        </p:nvGrpSpPr>
        <p:grpSpPr>
          <a:xfrm>
            <a:off x="2949381" y="2133753"/>
            <a:ext cx="414869" cy="369332"/>
            <a:chOff x="2633131" y="2951238"/>
            <a:chExt cx="414869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004F4BB-B4A9-BB10-016F-DE5C17A501A1}"/>
                </a:ext>
              </a:extLst>
            </p:cNvPr>
            <p:cNvSpPr/>
            <p:nvPr/>
          </p:nvSpPr>
          <p:spPr>
            <a:xfrm>
              <a:off x="2912533" y="2951238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E7B9EA7-DB3A-5CD0-16D2-17989E76C1B3}"/>
                </a:ext>
              </a:extLst>
            </p:cNvPr>
            <p:cNvSpPr txBox="1"/>
            <p:nvPr/>
          </p:nvSpPr>
          <p:spPr>
            <a:xfrm>
              <a:off x="2633131" y="295123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</a:t>
              </a:r>
              <a:endParaRPr lang="en-DE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0E1A3-0641-91C2-CEA8-2940555EB45B}"/>
              </a:ext>
            </a:extLst>
          </p:cNvPr>
          <p:cNvGrpSpPr/>
          <p:nvPr/>
        </p:nvGrpSpPr>
        <p:grpSpPr>
          <a:xfrm>
            <a:off x="3485199" y="2718737"/>
            <a:ext cx="457203" cy="369332"/>
            <a:chOff x="3168949" y="3536222"/>
            <a:chExt cx="457203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CCD5C44-D5D6-D115-44B4-B30927B05302}"/>
                </a:ext>
              </a:extLst>
            </p:cNvPr>
            <p:cNvSpPr/>
            <p:nvPr/>
          </p:nvSpPr>
          <p:spPr>
            <a:xfrm>
              <a:off x="3490685" y="3598334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A8B922-A0D8-6EC6-640E-BBD8DC883088}"/>
                </a:ext>
              </a:extLst>
            </p:cNvPr>
            <p:cNvSpPr txBox="1"/>
            <p:nvPr/>
          </p:nvSpPr>
          <p:spPr>
            <a:xfrm>
              <a:off x="3168949" y="3536222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</a:t>
              </a:r>
              <a:endParaRPr lang="en-DE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5F4935-557E-E306-9E8A-987CF54E17DD}"/>
              </a:ext>
            </a:extLst>
          </p:cNvPr>
          <p:cNvGrpSpPr/>
          <p:nvPr/>
        </p:nvGrpSpPr>
        <p:grpSpPr>
          <a:xfrm>
            <a:off x="2832541" y="3482493"/>
            <a:ext cx="398662" cy="369332"/>
            <a:chOff x="2516291" y="4299978"/>
            <a:chExt cx="398662" cy="3693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D569190-8842-794D-3B0D-89032434DDE8}"/>
                </a:ext>
              </a:extLst>
            </p:cNvPr>
            <p:cNvSpPr/>
            <p:nvPr/>
          </p:nvSpPr>
          <p:spPr>
            <a:xfrm>
              <a:off x="2779486" y="4327676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C4D71F-72A9-C68B-F861-FF66284F0AD6}"/>
                </a:ext>
              </a:extLst>
            </p:cNvPr>
            <p:cNvSpPr txBox="1"/>
            <p:nvPr/>
          </p:nvSpPr>
          <p:spPr>
            <a:xfrm>
              <a:off x="2516291" y="4299978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</a:t>
              </a:r>
              <a:endParaRPr lang="en-DE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D1D4BA-124E-8525-BD76-84C5BF99C157}"/>
              </a:ext>
            </a:extLst>
          </p:cNvPr>
          <p:cNvGrpSpPr/>
          <p:nvPr/>
        </p:nvGrpSpPr>
        <p:grpSpPr>
          <a:xfrm>
            <a:off x="3296516" y="4150868"/>
            <a:ext cx="435428" cy="369332"/>
            <a:chOff x="2980266" y="4968353"/>
            <a:chExt cx="435428" cy="36933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021BECA-705C-2651-EB3C-4B855F22EACC}"/>
                </a:ext>
              </a:extLst>
            </p:cNvPr>
            <p:cNvSpPr/>
            <p:nvPr/>
          </p:nvSpPr>
          <p:spPr>
            <a:xfrm>
              <a:off x="3280227" y="5005009"/>
              <a:ext cx="135467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6D4A14B-832F-263A-CFA8-7734FF6BBEE1}"/>
                </a:ext>
              </a:extLst>
            </p:cNvPr>
            <p:cNvSpPr txBox="1"/>
            <p:nvPr/>
          </p:nvSpPr>
          <p:spPr>
            <a:xfrm>
              <a:off x="2980266" y="4968353"/>
              <a:ext cx="358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endParaRPr lang="en-DE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009E362-47B2-DD6F-34F1-DF0259FC2AF3}"/>
              </a:ext>
            </a:extLst>
          </p:cNvPr>
          <p:cNvSpPr txBox="1"/>
          <p:nvPr/>
        </p:nvSpPr>
        <p:spPr>
          <a:xfrm>
            <a:off x="8408093" y="2749953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  <a:endParaRPr lang="en-DE" dirty="0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F78D52AE-5B52-8B5F-CF74-8FC3962FBE70}"/>
              </a:ext>
            </a:extLst>
          </p:cNvPr>
          <p:cNvSpPr/>
          <p:nvPr/>
        </p:nvSpPr>
        <p:spPr>
          <a:xfrm rot="21239716">
            <a:off x="3192130" y="2825873"/>
            <a:ext cx="5381223" cy="830168"/>
          </a:xfrm>
          <a:prstGeom prst="arc">
            <a:avLst>
              <a:gd name="adj1" fmla="val 10889771"/>
              <a:gd name="adj2" fmla="val 21374130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 u="sng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32B6A6A3-0745-7519-9883-503915E5C880}"/>
              </a:ext>
            </a:extLst>
          </p:cNvPr>
          <p:cNvSpPr/>
          <p:nvPr/>
        </p:nvSpPr>
        <p:spPr>
          <a:xfrm rot="20797610">
            <a:off x="3694950" y="3262787"/>
            <a:ext cx="4737547" cy="670390"/>
          </a:xfrm>
          <a:prstGeom prst="arc">
            <a:avLst>
              <a:gd name="adj1" fmla="val 10889771"/>
              <a:gd name="adj2" fmla="val 21465587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331081-5711-1D86-C399-C40A508AA884}"/>
              </a:ext>
            </a:extLst>
          </p:cNvPr>
          <p:cNvSpPr txBox="1"/>
          <p:nvPr/>
        </p:nvSpPr>
        <p:spPr>
          <a:xfrm>
            <a:off x="8402572" y="3418397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  <a:endParaRPr lang="en-D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0A5E48-7E44-B6FA-5DA9-8189261C7757}"/>
              </a:ext>
            </a:extLst>
          </p:cNvPr>
          <p:cNvSpPr txBox="1"/>
          <p:nvPr/>
        </p:nvSpPr>
        <p:spPr>
          <a:xfrm>
            <a:off x="8381714" y="4144329"/>
            <a:ext cx="35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en-DE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D4AE129-80D0-0B66-77E0-CFB494BC3925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3322399" y="3524571"/>
            <a:ext cx="5059315" cy="804424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\documentclass{article}&#10;\usepackage{amsmath}&#10;\pagestyle{empty}&#10;\begin{document}&#10;$$&#10;P(Y=4 \mid X=0) = \frac{&#10;P(\{ c \}) &#10;}{&#10;P(\{ c, d \})&#10;}&#10;$$&#10;\end{document}" title="IguanaTex Bitmap Display">
            <a:extLst>
              <a:ext uri="{FF2B5EF4-FFF2-40B4-BE49-F238E27FC236}">
                <a16:creationId xmlns:a16="http://schemas.microsoft.com/office/drawing/2014/main" id="{F33EA2DD-A9D6-53BB-CB8E-D6A9C121BA9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470" y="5596061"/>
            <a:ext cx="2919432" cy="53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74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0D06A-9529-EC6D-8718-9EA2AF1D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to Bayes theorem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FCE7F-E10D-9C67-C48C-AAF30537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can see that the numerator in the calculations for P(X=</a:t>
            </a:r>
            <a:r>
              <a:rPr lang="en-US" dirty="0" err="1"/>
              <a:t>x|Y</a:t>
            </a:r>
            <a:r>
              <a:rPr lang="en-US" dirty="0"/>
              <a:t>=y) and P(Y=</a:t>
            </a:r>
            <a:r>
              <a:rPr lang="en-US" dirty="0" err="1"/>
              <a:t>y|X</a:t>
            </a:r>
            <a:r>
              <a:rPr lang="en-US" dirty="0"/>
              <a:t>=x) is the same, namely: the set of events that satisfy both!</a:t>
            </a:r>
          </a:p>
          <a:p>
            <a:r>
              <a:rPr lang="en-US" dirty="0"/>
              <a:t>But the </a:t>
            </a:r>
            <a:r>
              <a:rPr lang="en-US" dirty="0" err="1"/>
              <a:t>denumerator</a:t>
            </a:r>
            <a:r>
              <a:rPr lang="en-US" dirty="0"/>
              <a:t> changes in the two expressions: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P(X=</a:t>
            </a:r>
            <a:r>
              <a:rPr lang="en-US" dirty="0" err="1"/>
              <a:t>x|Y</a:t>
            </a:r>
            <a:r>
              <a:rPr lang="en-US" dirty="0"/>
              <a:t>=y) it’s the probability of the set of events that are y</a:t>
            </a:r>
          </a:p>
          <a:p>
            <a:pPr lvl="1"/>
            <a:r>
              <a:rPr lang="en-US" dirty="0"/>
              <a:t>P(Y=</a:t>
            </a:r>
            <a:r>
              <a:rPr lang="en-US" dirty="0" err="1"/>
              <a:t>y|X</a:t>
            </a:r>
            <a:r>
              <a:rPr lang="en-US" dirty="0"/>
              <a:t>=x) it’s the probability of the set of events that are x</a:t>
            </a:r>
          </a:p>
          <a:p>
            <a:r>
              <a:rPr lang="en-US" dirty="0"/>
              <a:t>Going from one to the other gives us Bayes theorem:</a:t>
            </a:r>
          </a:p>
          <a:p>
            <a:pPr lvl="1"/>
            <a:endParaRPr lang="en-US" dirty="0"/>
          </a:p>
        </p:txBody>
      </p:sp>
      <p:pic>
        <p:nvPicPr>
          <p:cNvPr id="4" name="Picture 3" descr="\documentclass{article}&#10;\usepackage{amsmath}&#10;\pagestyle{empty}&#10;\begin{document}&#10;$$&#10;P(X=0 \mid Y=4) = \frac{&#10;P(\{ c \}) &#10;}{&#10;P(\{ b, c \})&#10;}&#10;$$&#10;\end{document}" title="IguanaTex Bitmap Display">
            <a:extLst>
              <a:ext uri="{FF2B5EF4-FFF2-40B4-BE49-F238E27FC236}">
                <a16:creationId xmlns:a16="http://schemas.microsoft.com/office/drawing/2014/main" id="{0630E807-A0C5-24C7-DBEA-6AFBD8B7578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63" y="3224213"/>
            <a:ext cx="2897495" cy="528843"/>
          </a:xfrm>
          <a:prstGeom prst="rect">
            <a:avLst/>
          </a:prstGeom>
        </p:spPr>
      </p:pic>
      <p:pic>
        <p:nvPicPr>
          <p:cNvPr id="5" name="Picture 4" descr="\documentclass{article}&#10;\usepackage{amsmath}&#10;\pagestyle{empty}&#10;\begin{document}&#10;$$&#10;P(Y=4 \mid X=0) = \frac{&#10;P(\{ c \}) &#10;}{&#10;P(\{ c, d \})&#10;}&#10;$$&#10;\end{document}" title="IguanaTex Bitmap Display">
            <a:extLst>
              <a:ext uri="{FF2B5EF4-FFF2-40B4-BE49-F238E27FC236}">
                <a16:creationId xmlns:a16="http://schemas.microsoft.com/office/drawing/2014/main" id="{965262BA-403D-0B15-220C-A5196D1D122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3224213"/>
            <a:ext cx="2919432" cy="530126"/>
          </a:xfrm>
          <a:prstGeom prst="rect">
            <a:avLst/>
          </a:prstGeom>
        </p:spPr>
      </p:pic>
      <p:pic>
        <p:nvPicPr>
          <p:cNvPr id="16" name="Picture 15" descr="\documentclass{article}&#10;\usepackage{amsmath}&#10;\pagestyle{empty}&#10;\begin{document}&#10;$$&#10;\underbrace{P(Y=y \mid X=x)}_{\text{Start}}&#10;\underbrace{P(X=x)}_{\text{Expand}}&#10;\underbrace{\frac{1}{P(Y=y)}}_{\text{Shrink}}&#10;=&#10;\underbrace{P(X=x \mid Y=y)}_{\text{End!}}&#10;$$&#10;\end{document}" title="IguanaTex Bitmap Display">
            <a:extLst>
              <a:ext uri="{FF2B5EF4-FFF2-40B4-BE49-F238E27FC236}">
                <a16:creationId xmlns:a16="http://schemas.microsoft.com/office/drawing/2014/main" id="{30C4642C-0E65-5173-75EE-A32D57FB6B5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76" y="5610086"/>
            <a:ext cx="5840020" cy="82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0D06A-9529-EC6D-8718-9EA2AF1D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motivating example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FCE7F-E10D-9C67-C48C-AAF305370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we have a bag with an infinite number of marbles.</a:t>
            </a:r>
          </a:p>
          <a:p>
            <a:r>
              <a:rPr lang="en-US" dirty="0"/>
              <a:t>n% of the marbles are blue, 1-n% are red.</a:t>
            </a:r>
          </a:p>
          <a:p>
            <a:r>
              <a:rPr lang="en-US" dirty="0"/>
              <a:t>Suppose we take 20 marbles out of the bag.</a:t>
            </a:r>
          </a:p>
          <a:p>
            <a:r>
              <a:rPr lang="en-US" dirty="0"/>
              <a:t>We know from a couple weeks ago how to calculate the probability of getting exactly </a:t>
            </a:r>
            <a:r>
              <a:rPr lang="en-US" i="1" dirty="0"/>
              <a:t>m</a:t>
            </a:r>
            <a:r>
              <a:rPr lang="en-US" dirty="0"/>
              <a:t> blue marbles as a function of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But suppose we don’t know </a:t>
            </a:r>
            <a:r>
              <a:rPr lang="en-US" i="1" dirty="0"/>
              <a:t>n</a:t>
            </a:r>
            <a:r>
              <a:rPr lang="en-US" dirty="0"/>
              <a:t>. Rather, we get a number </a:t>
            </a:r>
            <a:r>
              <a:rPr lang="en-US" i="1" dirty="0"/>
              <a:t>m</a:t>
            </a:r>
            <a:r>
              <a:rPr lang="en-US" dirty="0"/>
              <a:t> of blue marbles and we want a posterior over possible proportions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Can we write this with conditional probability notation?</a:t>
            </a:r>
          </a:p>
          <a:p>
            <a:r>
              <a:rPr lang="en-US" dirty="0"/>
              <a:t>Conceptually, what we need to do is go from one conditional probability, namely P(</a:t>
            </a:r>
            <a:r>
              <a:rPr lang="en-US" i="1" dirty="0"/>
              <a:t>m</a:t>
            </a:r>
            <a:r>
              <a:rPr lang="en-US" dirty="0"/>
              <a:t> blue marbles | </a:t>
            </a:r>
            <a:r>
              <a:rPr lang="en-US" i="1" dirty="0"/>
              <a:t>n</a:t>
            </a:r>
            <a:r>
              <a:rPr lang="en-US" dirty="0"/>
              <a:t>) to another, namely P(</a:t>
            </a:r>
            <a:r>
              <a:rPr lang="en-US" i="1" dirty="0"/>
              <a:t>n </a:t>
            </a:r>
            <a:r>
              <a:rPr lang="en-US" dirty="0"/>
              <a:t>| </a:t>
            </a:r>
            <a:r>
              <a:rPr lang="en-US" i="1" dirty="0"/>
              <a:t>m</a:t>
            </a:r>
            <a:r>
              <a:rPr lang="en-US" dirty="0"/>
              <a:t> blue marbles)</a:t>
            </a:r>
          </a:p>
        </p:txBody>
      </p:sp>
    </p:spTree>
    <p:extLst>
      <p:ext uri="{BB962C8B-B14F-4D97-AF65-F5344CB8AC3E}">
        <p14:creationId xmlns:p14="http://schemas.microsoft.com/office/powerpoint/2010/main" val="42943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,2343"/>
  <p:tag name="ORIGINALWIDTH" val="2761,155"/>
  <p:tag name="OUTPUTTYPE" val="PNG"/>
  <p:tag name="IGUANATEXVERSION" val="159"/>
  <p:tag name="LATEXADDIN" val="\documentclass{article}&#10;\usepackage{amsmath}&#10;\pagestyle{empty}&#10;\begin{document}&#10;$P(X=x, Y=y) = P(\{\omega \mid X(\omega) = x \land Y(\omega) = y \})$&#10;\end{document}"/>
  <p:tag name="IGUANATEXSIZE" val="20"/>
  <p:tag name="IGUANATEXCURSOR" val="79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20,1724"/>
  <p:tag name="ORIGINALWIDTH" val="1544,057"/>
  <p:tag name="OUTPUTTYPE" val="PNG"/>
  <p:tag name="IGUANATEXVERSION" val="159"/>
  <p:tag name="LATEXADDIN" val="\documentclass{article}&#10;\usepackage{amsmath, mathtools}&#10;\pagestyle{empty}&#10;\begin{document}&#10;\begin{equation*}&#10;P(H \mid D) = &#10;\frac{&#10;\overbrace{P(D \mid H)}^{Likelihood}&#10;\overbrace{P(H)}^{Prior}&#10;}{&#10;\underbrace{P(D)}_{Evidence}&#10;}&#10;\end{equation*}&#10;\end{document}"/>
  <p:tag name="IGUANATEXSIZE" val="24"/>
  <p:tag name="IGUANATEXCURSOR" val="18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20,1724"/>
  <p:tag name="ORIGINALWIDTH" val="1544,057"/>
  <p:tag name="OUTPUTTYPE" val="PNG"/>
  <p:tag name="IGUANATEXVERSION" val="159"/>
  <p:tag name="LATEXADDIN" val="\documentclass{article}&#10;\usepackage{amsmath, mathtools}&#10;\pagestyle{empty}&#10;\begin{document}&#10;\begin{equation*}&#10;P(H \mid D) = &#10;\frac{&#10;\overbrace{P(D \mid H)}^{Likelihood}&#10;\overbrace{P(H)}^{Prior}&#10;}{&#10;\underbrace{P(D)}_{Evidence}&#10;}&#10;\end{equation*}&#10;\end{document}"/>
  <p:tag name="IGUANATEXSIZE" val="24"/>
  <p:tag name="IGUANATEXCURSOR" val="185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,2343"/>
  <p:tag name="ORIGINALWIDTH" val="1440,57"/>
  <p:tag name="OUTPUTTYPE" val="PNG"/>
  <p:tag name="IGUANATEXVERSION" val="159"/>
  <p:tag name="LATEXADDIN" val="\documentclass{article}&#10;\usepackage{amsmath}&#10;\pagestyle{empty}&#10;\begin{document}&#10;&#10;&#10;$P(X=0, Y=4) = P(\{ c \})$&#10;&#10;&#10;\end{document}"/>
  <p:tag name="IGUANATEXSIZE" val="20"/>
  <p:tag name="IGUANATEXCURSOR" val="103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2837,645"/>
  <p:tag name="OUTPUTTYPE" val="PNG"/>
  <p:tag name="IGUANATEXVERSION" val="159"/>
  <p:tag name="LATEXADDIN" val="\documentclass{article}&#10;\usepackage{amsmath}&#10;\pagestyle{empty}&#10;\begin{document}&#10;$$&#10;P(X=x \mid Y=y) = \frac{&#10;P(\{\omega \mid X(\omega) = x \land Y(\omega) = y \})&#10;}{&#10;P(\{ \omega \mid Y(\omega) = y \})&#10;}&#10;$$&#10;\end{document}"/>
  <p:tag name="IGUANATEXSIZE" val="20"/>
  <p:tag name="IGUANATEXCURSOR" val="199"/>
  <p:tag name="TRANSPARENCY" val="True"/>
  <p:tag name="LATEXENGINEID" val="0"/>
  <p:tag name="TEMPFOLDER" val="C:\temp\"/>
  <p:tag name="LATEXFORMHEIGHT" val="320"/>
  <p:tag name="LATEXFORMWIDTH" val="564,3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1624,297"/>
  <p:tag name="OUTPUTTYPE" val="PNG"/>
  <p:tag name="IGUANATEXVERSION" val="159"/>
  <p:tag name="LATEXADDIN" val="\documentclass{article}&#10;\usepackage{amsmath}&#10;\pagestyle{empty}&#10;\begin{document}&#10;$$&#10;P(X=0 \mid Y=4) = \frac{&#10;P(\{ c \}) &#10;}{&#10;P(\{ b, c \})&#10;}&#10;$$&#10;\end{document}"/>
  <p:tag name="IGUANATEXSIZE" val="20"/>
  <p:tag name="IGUANATEXCURSOR" val="138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1636,295"/>
  <p:tag name="OUTPUTTYPE" val="PNG"/>
  <p:tag name="IGUANATEXVERSION" val="159"/>
  <p:tag name="LATEXADDIN" val="\documentclass{article}&#10;\usepackage{amsmath}&#10;\pagestyle{empty}&#10;\begin{document}&#10;$$&#10;P(Y=4 \mid X=0) = \frac{&#10;P(\{ c \}) &#10;}{&#10;P(\{ c, d \})&#10;}&#10;$$&#10;\end{document}"/>
  <p:tag name="IGUANATEXSIZE" val="20"/>
  <p:tag name="IGUANATEXCURSOR" val="133"/>
  <p:tag name="TRANSPARENCY" val="True"/>
  <p:tag name="LATEXENGINEID" val="0"/>
  <p:tag name="TEMPFOLDER" val="C:\temp\"/>
  <p:tag name="LATEXFORMHEIGHT" val="320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1624,297"/>
  <p:tag name="OUTPUTTYPE" val="PNG"/>
  <p:tag name="IGUANATEXVERSION" val="159"/>
  <p:tag name="LATEXADDIN" val="\documentclass{article}&#10;\usepackage{amsmath}&#10;\pagestyle{empty}&#10;\begin{document}&#10;$$&#10;P(X=0 \mid Y=4) = \frac{&#10;P(\{ c \}) &#10;}{&#10;P(\{ b, c \})&#10;}&#10;$$&#10;\end{document}"/>
  <p:tag name="IGUANATEXSIZE" val="20"/>
  <p:tag name="IGUANATEXCURSOR" val="138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,7131"/>
  <p:tag name="ORIGINALWIDTH" val="1636,295"/>
  <p:tag name="OUTPUTTYPE" val="PNG"/>
  <p:tag name="IGUANATEXVERSION" val="159"/>
  <p:tag name="LATEXADDIN" val="\documentclass{article}&#10;\usepackage{amsmath}&#10;\pagestyle{empty}&#10;\begin{document}&#10;$$&#10;P(Y=4 \mid X=0) = \frac{&#10;P(\{ c \}) &#10;}{&#10;P(\{ c, d \})&#10;}&#10;$$&#10;\end{document}"/>
  <p:tag name="IGUANATEXSIZE" val="20"/>
  <p:tag name="IGUANATEXCURSOR" val="133"/>
  <p:tag name="TRANSPARENCY" val="True"/>
  <p:tag name="LATEXENGINEID" val="0"/>
  <p:tag name="TEMPFOLDER" val="C:\temp\"/>
  <p:tag name="LATEXFORMHEIGHT" val="320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455,943"/>
  <p:tag name="ORIGINALWIDTH" val="3271,091"/>
  <p:tag name="OUTPUTTYPE" val="PNG"/>
  <p:tag name="IGUANATEXVERSION" val="159"/>
  <p:tag name="LATEXADDIN" val="\documentclass{article}&#10;\usepackage{amsmath}&#10;\pagestyle{empty}&#10;\begin{document}&#10;$$&#10;\underbrace{P(Y=y \mid X=x)}_{\text{Start}}&#10;\underbrace{P(X=x)}_{\text{Expand}}&#10;\underbrace{\frac{1}{P(Y=y)}}_{\text{Shrink}}&#10;=&#10;\underbrace{P(X=x \mid Y=y)}_{\text{End!}}&#10;$$&#10;\end{document}"/>
  <p:tag name="IGUANATEXSIZE" val="20"/>
  <p:tag name="IGUANATEXCURSOR" val="162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6,3929"/>
  <p:tag name="ORIGINALWIDTH" val="1820,772"/>
  <p:tag name="OUTPUTTYPE" val="PNG"/>
  <p:tag name="IGUANATEXVERSION" val="159"/>
  <p:tag name="LATEXADDIN" val="\documentclass{article}&#10;\usepackage{amsmath}&#10;\pagestyle{empty}&#10;\begin{document}&#10;\begin{align*}&#10;P(H \&amp; D) &#10;&amp;= P(H \mid D) P(D) \\&#10;&amp;= P(D \mid H) P(H) \\&#10;P(H \mid D) P(D) &#10;&amp;= P(D \mid H) P(H) \\&#10;P(H \mid D) &amp;= \frac{P(D \mid H)P(H)}{P(D)}&#10;\end{align*}&#10;\end{document}"/>
  <p:tag name="IGUANATEXSIZE" val="24"/>
  <p:tag name="IGUANATEXCURSOR" val="170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1701</Words>
  <Application>Microsoft Office PowerPoint</Application>
  <PresentationFormat>Widescreen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Office Theme</vt:lpstr>
      <vt:lpstr>Bayes I</vt:lpstr>
      <vt:lpstr>Where are we now?</vt:lpstr>
      <vt:lpstr>Interpretations of probability</vt:lpstr>
      <vt:lpstr>Three main interpretations (SEP)</vt:lpstr>
      <vt:lpstr>From joint to conditional</vt:lpstr>
      <vt:lpstr>From joint to conditional</vt:lpstr>
      <vt:lpstr>From joint to conditional</vt:lpstr>
      <vt:lpstr>Conditional probability to Bayes theorem</vt:lpstr>
      <vt:lpstr>A motivating example</vt:lpstr>
      <vt:lpstr>Bayes’ theorem, a simple derivation</vt:lpstr>
      <vt:lpstr>The components of Bayes theorem</vt:lpstr>
      <vt:lpstr>The components of Bayes theorem</vt:lpstr>
      <vt:lpstr>Bayes’ theorem vs Bayesian update</vt:lpstr>
      <vt:lpstr>Applying Bayes’ theorem to example</vt:lpstr>
      <vt:lpstr>Causal graphs</vt:lpstr>
      <vt:lpstr>Thinking in generative terms</vt:lpstr>
      <vt:lpstr>Bayesian inference in formal grammars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Fausto Carcassi</dc:creator>
  <cp:lastModifiedBy>carcassi fausto</cp:lastModifiedBy>
  <cp:revision>495</cp:revision>
  <dcterms:created xsi:type="dcterms:W3CDTF">2022-03-28T11:58:41Z</dcterms:created>
  <dcterms:modified xsi:type="dcterms:W3CDTF">2022-05-30T08:57:10Z</dcterms:modified>
</cp:coreProperties>
</file>