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18" r:id="rId3"/>
    <p:sldId id="322" r:id="rId4"/>
    <p:sldId id="325" r:id="rId5"/>
    <p:sldId id="326" r:id="rId6"/>
    <p:sldId id="327" r:id="rId7"/>
    <p:sldId id="328" r:id="rId8"/>
    <p:sldId id="324" r:id="rId9"/>
    <p:sldId id="329" r:id="rId10"/>
    <p:sldId id="320" r:id="rId11"/>
    <p:sldId id="330" r:id="rId12"/>
    <p:sldId id="331" r:id="rId13"/>
    <p:sldId id="332" r:id="rId14"/>
    <p:sldId id="333" r:id="rId15"/>
    <p:sldId id="334" r:id="rId16"/>
    <p:sldId id="319" r:id="rId17"/>
    <p:sldId id="335" r:id="rId18"/>
    <p:sldId id="336" r:id="rId19"/>
    <p:sldId id="337" r:id="rId20"/>
    <p:sldId id="317" r:id="rId21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418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693" y="1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53CCA-C154-4C2A-AEFE-CC2D929D183B}" type="datetimeFigureOut">
              <a:rPr lang="en-DE" smtClean="0"/>
              <a:t>11/07/2022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5CAF2-866C-4B9D-AF04-DA0C179C132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1133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36260-0FB1-4E48-A417-C9D5A35EC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4B3B01-5E98-47AA-90A0-F242C8391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DA13-2853-4607-80AC-F095D4AB4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11/07/2022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30EB4-C0E7-4A92-BF02-30866F867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probabilistic Language of Thought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CAE0D-0677-427E-A19E-FFEE3AE31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 dirty="0"/>
          </a:p>
        </p:txBody>
      </p:sp>
      <p:pic>
        <p:nvPicPr>
          <p:cNvPr id="7" name="Picture 2" descr="PhD Position Available at Tubingen University (Germany) - Nanocohybri">
            <a:extLst>
              <a:ext uri="{FF2B5EF4-FFF2-40B4-BE49-F238E27FC236}">
                <a16:creationId xmlns:a16="http://schemas.microsoft.com/office/drawing/2014/main" id="{93D5427F-0550-4164-884A-A48F9085D3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623" y="202185"/>
            <a:ext cx="950910" cy="67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90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19BAC-EDC2-40DF-9C70-C2C3D09B2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264143-6516-4F7F-B914-3CA8CBDA8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38B5C-215A-4AFB-BCFA-01D7DB760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11/07/2022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3D5C8-2B11-4BF7-B994-9AFBCC01C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FCA5F-1FBF-4977-9B85-AD512976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9249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D12D6-A001-47B0-B5C0-E4F868DBDF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FBB47-9E18-43FB-A5ED-A89D117F5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D97C6-0BFC-4466-89ED-B90F5822E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11/07/2022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70218-24B3-4EF0-887D-750817259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ABE0F-D314-4C66-8A1A-45AB799E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8909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89BDA-2223-4072-A33C-2932510DE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FBCC7-35B6-4B87-B3D6-849E5B249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400">
                <a:latin typeface="Georgia" panose="02040502050405020303" pitchFamily="18" charset="0"/>
              </a:defRPr>
            </a:lvl3pPr>
            <a:lvl4pPr>
              <a:defRPr sz="2400">
                <a:latin typeface="Georgia" panose="02040502050405020303" pitchFamily="18" charset="0"/>
              </a:defRPr>
            </a:lvl4pPr>
            <a:lvl5pPr>
              <a:defRPr sz="2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962A4-C028-490C-9BBA-CDA64761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11/07/2022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1D682-3089-465F-AFEC-9ABC580A9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41AA8-6793-4D9D-BE87-9893D71B4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  <p:pic>
        <p:nvPicPr>
          <p:cNvPr id="7" name="Picture 2" descr="PhD Position Available at Tubingen University (Germany) - Nanocohybri">
            <a:extLst>
              <a:ext uri="{FF2B5EF4-FFF2-40B4-BE49-F238E27FC236}">
                <a16:creationId xmlns:a16="http://schemas.microsoft.com/office/drawing/2014/main" id="{B37013AC-F436-4C7D-A80E-CB059D1654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623" y="202185"/>
            <a:ext cx="950910" cy="67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05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E6DF8-E1E3-4AA8-9041-C2EC2DFE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71762-686F-4858-9CDB-93883B824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066B6-1E3E-46F4-A85B-52EF6E5F3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11/07/2022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BDFA4-DD4D-4E4E-B505-FF129A18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24F72-B4DB-4508-9A02-0FE823AA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7454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A7367-3847-4F9B-97BE-F1FA19F8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7E194-ED46-407F-BA51-4E8F7C65C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35BD3-2612-410E-91AD-1BF187B47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1BE8A-A150-456E-AE42-54D977D5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11/07/2022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84C7-1E6D-44DE-B0C9-B3345E7F4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E0AC8-F74A-4AE8-8FE7-F14AB39E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2673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0894D-DCF1-4F33-9310-E6A26C1F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F5F88-42E0-4D3C-BBE7-F1723D3B0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52408-2148-4EE5-B320-00D3E51F0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3CE8F7-A745-4333-B8CA-03D854F91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6E82E-36E1-4722-A251-45F60B71F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A0EDEC-F5AE-4DB0-9A2B-908CFCC3E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11/07/2022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EC726A-3271-45D2-A025-8E516786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C42EDC-B302-4851-A2E4-A4DB78F72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6286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6B041-E555-481A-8EAE-7A11486A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CCFAA3-FAB8-4D70-8330-4AAEB57AC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11/07/2022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512BF0-8812-4FD1-AD8C-1587BFAB9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EBA54B-8E5F-49AA-8D5E-9119A9639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05657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AF10AB-5E38-4768-BE1A-E1589068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11/07/2022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94C2A-0E37-479D-8FF3-FCFC8494A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2A046-ECDA-43B8-ADAA-2EFDEC35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9291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F16CC-D4AC-41D8-B53C-2D799B75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E53B6-DBF0-4798-B8C1-A54D0E473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37FA6-0256-429A-BFE1-9C7763428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B8A1A-4C5A-4EFD-880D-17DF0E82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11/07/2022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BCB47-A734-4834-992B-2BBB15D99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9D9AE-3D36-4CA5-A241-33B974B06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4661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BADB5-2B31-4B90-898F-EF6342A7D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5E8274-2057-4A1F-ADC6-7F4B98234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3BA8A-0A21-49AE-B1D5-B1FBD296B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7C027-CFD3-49E2-8087-346F432E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11/07/2022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B0F18-65ED-45AF-92B0-C8ADD3355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7D0BB-4E30-4D4B-98C0-4D2172E3F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1693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6A8D32-E9AF-40D5-9668-F89D585D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8EEBE-5E3F-4C38-8B78-A54DE516D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E458C-8E35-4C74-9580-99D5C34BE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4CEEB-4757-4CEF-A2B8-DD5B351715CD}" type="datetimeFigureOut">
              <a:rPr lang="en-DE" smtClean="0"/>
              <a:t>11/07/2022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FC748-B882-4EC3-90FE-18B8FCC12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1FC77-59D9-428F-8080-F5DEF429E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4973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0C04A-A56F-4FEA-AABF-829C4A917F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Further case studies</a:t>
            </a:r>
            <a:endParaRPr lang="en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6940A8-1628-4127-9CB4-F528998C5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693897" cy="23415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Or</a:t>
            </a:r>
            <a:r>
              <a:rPr lang="en-US"/>
              <a:t>: MORE MOOOODELS</a:t>
            </a:r>
            <a:endParaRPr lang="en-US" dirty="0"/>
          </a:p>
          <a:p>
            <a:pPr algn="l"/>
            <a:endParaRPr lang="en-US" dirty="0"/>
          </a:p>
          <a:p>
            <a:pPr marL="285750" indent="-285750" algn="l">
              <a:buFontTx/>
              <a:buChar char="-"/>
            </a:pPr>
            <a:r>
              <a:rPr lang="en-US" sz="1600" i="1" dirty="0"/>
              <a:t>The Language of Thought: computational cognitive science approaches to category learning</a:t>
            </a:r>
          </a:p>
          <a:p>
            <a:pPr marL="285750" indent="-285750" algn="l">
              <a:buFontTx/>
              <a:buChar char="-"/>
            </a:pPr>
            <a:r>
              <a:rPr lang="en-US" sz="1600" dirty="0"/>
              <a:t>Who: Fausto Carcassi</a:t>
            </a:r>
          </a:p>
          <a:p>
            <a:pPr marL="285750" indent="-285750" algn="l">
              <a:buFontTx/>
              <a:buChar char="-"/>
            </a:pPr>
            <a:r>
              <a:rPr lang="en-US" sz="1600" dirty="0"/>
              <a:t>When: Sommer semester 2022</a:t>
            </a:r>
            <a:endParaRPr lang="en-DE" sz="1600" dirty="0"/>
          </a:p>
        </p:txBody>
      </p:sp>
    </p:spTree>
    <p:extLst>
      <p:ext uri="{BB962C8B-B14F-4D97-AF65-F5344CB8AC3E}">
        <p14:creationId xmlns:p14="http://schemas.microsoft.com/office/powerpoint/2010/main" val="2009503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69AD0-6339-B375-DFD1-FCE603F4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Concept Learning in an </a:t>
            </a:r>
            <a:r>
              <a:rPr lang="en-US" dirty="0" err="1"/>
              <a:t>LoT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D319A-04B4-3349-DB5F-90E2C5D3C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Overlan</a:t>
            </a:r>
            <a:r>
              <a:rPr lang="en-US" dirty="0"/>
              <a:t> et al (2017), </a:t>
            </a:r>
            <a:r>
              <a:rPr lang="en-US" i="1" dirty="0"/>
              <a:t>Learning abstract visual concepts via probabilistic program induction in a Language of Thought</a:t>
            </a:r>
          </a:p>
          <a:p>
            <a:r>
              <a:rPr lang="en-US" dirty="0"/>
              <a:t>Last week, we have seen a model that can learn and do various other things with handwritten characters.</a:t>
            </a:r>
          </a:p>
          <a:p>
            <a:r>
              <a:rPr lang="en-US" dirty="0"/>
              <a:t>Now let’s see if we can work with something else in the visual modality, namely the structure of 3-d objects.</a:t>
            </a:r>
          </a:p>
          <a:p>
            <a:r>
              <a:rPr lang="en-US" dirty="0"/>
              <a:t>Suppose we have the following primitive objects, and we can combine them in various ways: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11975A-5275-3432-2D8C-D7B2DE140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608" y="5105271"/>
            <a:ext cx="5245057" cy="132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69AD0-6339-B375-DFD1-FCE603F4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Concept Learning in an </a:t>
            </a:r>
            <a:r>
              <a:rPr lang="en-US" dirty="0" err="1"/>
              <a:t>LoT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D319A-04B4-3349-DB5F-90E2C5D3C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0013"/>
          </a:xfrm>
        </p:spPr>
        <p:txBody>
          <a:bodyPr>
            <a:normAutofit/>
          </a:bodyPr>
          <a:lstStyle/>
          <a:p>
            <a:r>
              <a:rPr lang="en-US" dirty="0"/>
              <a:t>For instance, we can produce the following categories: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that each category identifies a </a:t>
            </a:r>
            <a:r>
              <a:rPr lang="en-US" i="1" dirty="0"/>
              <a:t>class</a:t>
            </a:r>
            <a:r>
              <a:rPr lang="en-US" dirty="0"/>
              <a:t> of objects!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6DA938-6C7F-BE3E-5601-6B0AEE8DE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541" y="2807336"/>
            <a:ext cx="6043184" cy="27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60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C4743-B357-2DAF-6098-C97C6CF4B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Concept Learning in an </a:t>
            </a:r>
            <a:r>
              <a:rPr lang="en-US" dirty="0" err="1"/>
              <a:t>LoT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706EEE-C0EF-43B3-DF8C-C07238EF0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966" y="1985506"/>
            <a:ext cx="5997460" cy="44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66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D25F0-07BE-A81A-99C4-620394C47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Concept Learning in an </a:t>
            </a:r>
            <a:r>
              <a:rPr lang="en-US" dirty="0" err="1"/>
              <a:t>LoT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934BC-59ED-E39B-18DD-66C27C07E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could a grammar for this look like?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A812A-0E8A-E4CF-E739-BB05699DF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101" y="2496791"/>
            <a:ext cx="6778577" cy="41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0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B11AF-0F90-E864-8BF8-2B4C02252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Concept Learning in an </a:t>
            </a:r>
            <a:r>
              <a:rPr lang="en-US" dirty="0" err="1"/>
              <a:t>LoT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A9167-72FE-27E5-8AF4-BD0DE8993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a derivation and some categories: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063553-5070-9F2A-F9EE-EFC1AC3A9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42" y="3090002"/>
            <a:ext cx="4752932" cy="3221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C41774-610D-18B7-820B-F58850ED4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84" y="3211499"/>
            <a:ext cx="2582192" cy="8687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63F5D4-18BC-BB68-6F29-A48B93786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386" y="3211499"/>
            <a:ext cx="5954243" cy="272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6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B11AF-0F90-E864-8BF8-2B4C02252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Concept Learning in an </a:t>
            </a:r>
            <a:r>
              <a:rPr lang="en-US" dirty="0" err="1"/>
              <a:t>LoT</a:t>
            </a:r>
            <a:endParaRPr lang="en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888CE0-8CD2-98F5-2461-CA922F6D5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95" y="1582060"/>
            <a:ext cx="8294755" cy="2647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719830-8CD6-93A1-B730-15026B9F8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313" y="2409624"/>
            <a:ext cx="7654953" cy="24043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DF51E0-9A5D-C2E8-A4D8-BEA22F12D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454" y="3105611"/>
            <a:ext cx="7582557" cy="23547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6503F2-868C-303B-285D-1D23626E7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9452" y="3956421"/>
            <a:ext cx="7540643" cy="25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3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16070-EAFB-63C5-6184-6713EE897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Learning in an </a:t>
            </a:r>
            <a:r>
              <a:rPr lang="en-US" dirty="0" err="1"/>
              <a:t>LoT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C4FC1-DF76-1B47-ABE9-686C32FCE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Planton</a:t>
            </a:r>
            <a:r>
              <a:rPr lang="en-US" dirty="0"/>
              <a:t> et al (2021), </a:t>
            </a:r>
            <a:r>
              <a:rPr lang="en-US" i="1" dirty="0"/>
              <a:t>A theory of memory for binary sequences: Evidence for a mental compression algorithm in humans</a:t>
            </a:r>
          </a:p>
          <a:p>
            <a:r>
              <a:rPr lang="en-US" dirty="0"/>
              <a:t>The scope here is to understand how humans deal with </a:t>
            </a:r>
            <a:r>
              <a:rPr lang="en-US" i="1" dirty="0"/>
              <a:t>binary</a:t>
            </a:r>
            <a:r>
              <a:rPr lang="en-US" dirty="0"/>
              <a:t> </a:t>
            </a:r>
            <a:r>
              <a:rPr lang="en-US" i="1" dirty="0"/>
              <a:t>sequences</a:t>
            </a:r>
            <a:r>
              <a:rPr lang="en-US" dirty="0"/>
              <a:t>, i.e. sequences composed of only two elements.</a:t>
            </a:r>
          </a:p>
          <a:p>
            <a:pPr lvl="1"/>
            <a:r>
              <a:rPr lang="en-US" dirty="0"/>
              <a:t>For instance, {0,1}*</a:t>
            </a:r>
          </a:p>
          <a:p>
            <a:pPr lvl="1"/>
            <a:r>
              <a:rPr lang="en-US" dirty="0"/>
              <a:t>But not that it doesn’t need to be symbols. E.g. it can be two pitches.</a:t>
            </a:r>
          </a:p>
          <a:p>
            <a:r>
              <a:rPr lang="en-US" dirty="0"/>
              <a:t>Much literature has been devoted to understand how humans learn these.</a:t>
            </a:r>
          </a:p>
          <a:p>
            <a:r>
              <a:rPr lang="en-US" dirty="0"/>
              <a:t>Usually, the general strategy is to find a mechanism where strings can be encoded, which explains how long strings can be learned, which would be impossible with pure memorization.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92810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47E42-67C5-B46D-02D0-338014ED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Learning in an </a:t>
            </a:r>
            <a:r>
              <a:rPr lang="en-US" dirty="0" err="1"/>
              <a:t>LoT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DBC3D-7677-E73C-0116-45803D96D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this case, we’ll use an </a:t>
            </a:r>
            <a:r>
              <a:rPr lang="en-US" dirty="0" err="1"/>
              <a:t>LoT</a:t>
            </a:r>
            <a:r>
              <a:rPr lang="en-US" dirty="0"/>
              <a:t> where each sentence can encode a binary series. For instance: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LoT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Staying (“+0”)</a:t>
            </a:r>
          </a:p>
          <a:p>
            <a:pPr lvl="1"/>
            <a:r>
              <a:rPr lang="en-US" dirty="0"/>
              <a:t>Moving to the other item (here denoted ‘b’)</a:t>
            </a:r>
          </a:p>
          <a:p>
            <a:pPr lvl="1"/>
            <a:r>
              <a:rPr lang="en-US" dirty="0"/>
              <a:t>Repetition (“^n”, where n is any number), </a:t>
            </a:r>
          </a:p>
          <a:p>
            <a:pPr lvl="2"/>
            <a:r>
              <a:rPr lang="en-US" dirty="0"/>
              <a:t>Possibly with a variation in the starting point </a:t>
            </a:r>
          </a:p>
          <a:p>
            <a:pPr lvl="2"/>
            <a:r>
              <a:rPr lang="en-US" dirty="0"/>
              <a:t>Denoted by &lt;x&gt; where x is an elementary instruction, either +0 or b </a:t>
            </a:r>
          </a:p>
          <a:p>
            <a:pPr lvl="1"/>
            <a:r>
              <a:rPr lang="en-US" dirty="0"/>
              <a:t>Embedding of expressions is represented by brackets (“[. . ..]”) and concatenation by commas (“,”). 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352507-8765-10EB-F8BD-275E64D2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593" y="2337315"/>
            <a:ext cx="9243861" cy="132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7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5CD29-FFA0-25CE-4194-BF759BE5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Learning in an </a:t>
            </a:r>
            <a:r>
              <a:rPr lang="en-US" dirty="0" err="1"/>
              <a:t>LoT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BE653-FF9E-8185-28EC-A455634F4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83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‘Sequence violation’ experimental paradigm: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basic hypothesis was that, for equal sequence length, error rate and response time in violation detection would increase with sequence complexity.</a:t>
            </a:r>
          </a:p>
          <a:p>
            <a:pPr marL="0" indent="0">
              <a:buNone/>
            </a:pP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CF1526-F34E-B04D-01FF-8A55FAE56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079" y="2336660"/>
            <a:ext cx="7526198" cy="283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1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D0060-72F7-008F-2D84-1D29D3275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Learning in an </a:t>
            </a:r>
            <a:r>
              <a:rPr lang="en-US" dirty="0" err="1"/>
              <a:t>LoT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DE953-D8A4-CC3D-E1BC-9369777B2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86905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is the results of the first experiment</a:t>
            </a:r>
          </a:p>
          <a:p>
            <a:r>
              <a:rPr lang="en-US" dirty="0"/>
              <a:t>Participants were asked subjective complexity (left)</a:t>
            </a:r>
          </a:p>
          <a:p>
            <a:r>
              <a:rPr lang="en-US" dirty="0"/>
              <a:t>And to identify deviations in:</a:t>
            </a:r>
          </a:p>
          <a:p>
            <a:r>
              <a:rPr lang="en-US" dirty="0"/>
              <a:t>Sequence deviants</a:t>
            </a:r>
          </a:p>
          <a:p>
            <a:pPr lvl="1"/>
            <a:r>
              <a:rPr lang="en-US" dirty="0"/>
              <a:t>A note is replaces with the other note</a:t>
            </a:r>
          </a:p>
          <a:p>
            <a:r>
              <a:rPr lang="en-US" dirty="0" err="1"/>
              <a:t>Superdeviant</a:t>
            </a:r>
            <a:endParaRPr lang="en-US" dirty="0"/>
          </a:p>
          <a:p>
            <a:pPr lvl="1"/>
            <a:r>
              <a:rPr lang="en-US" dirty="0"/>
              <a:t>A new note is introduced</a:t>
            </a:r>
          </a:p>
          <a:p>
            <a:r>
              <a:rPr lang="en-US" dirty="0"/>
              <a:t>LISAS: Linear Integrated Speed-Accuracy Score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3E0774-9583-AB15-5357-6BBC67749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524" y="2481942"/>
            <a:ext cx="6114537" cy="325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3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BC766-0E00-7A7F-5339-A070CC7C6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A4C82-9E9E-0718-D243-CB0B5ABAF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week, we have seen two applications of the idea of </a:t>
            </a:r>
            <a:r>
              <a:rPr lang="en-US" dirty="0" err="1"/>
              <a:t>pLoT</a:t>
            </a:r>
            <a:r>
              <a:rPr lang="en-US" dirty="0"/>
              <a:t> to new conceptual domains: handwritten digits and kinship systems.</a:t>
            </a:r>
          </a:p>
          <a:p>
            <a:r>
              <a:rPr lang="en-US" dirty="0"/>
              <a:t>This week, we’ll look at a few more applications.</a:t>
            </a:r>
          </a:p>
          <a:p>
            <a:r>
              <a:rPr lang="en-US" dirty="0"/>
              <a:t>It’ll be a bit of a whirlwind!</a:t>
            </a:r>
          </a:p>
          <a:p>
            <a:r>
              <a:rPr lang="en-US" dirty="0"/>
              <a:t>We will look at:</a:t>
            </a:r>
          </a:p>
          <a:p>
            <a:pPr lvl="1"/>
            <a:r>
              <a:rPr lang="en-US" dirty="0"/>
              <a:t>Learning numerals in an </a:t>
            </a:r>
            <a:r>
              <a:rPr lang="en-US" dirty="0" err="1"/>
              <a:t>LoT</a:t>
            </a:r>
            <a:endParaRPr lang="en-US" dirty="0"/>
          </a:p>
          <a:p>
            <a:pPr lvl="1"/>
            <a:r>
              <a:rPr lang="en-US" dirty="0"/>
              <a:t>Learning abstract visual concepts in an </a:t>
            </a:r>
            <a:r>
              <a:rPr lang="en-US" dirty="0" err="1"/>
              <a:t>LoT</a:t>
            </a:r>
            <a:endParaRPr lang="en-US" dirty="0"/>
          </a:p>
          <a:p>
            <a:pPr lvl="1"/>
            <a:r>
              <a:rPr lang="en-US" dirty="0"/>
              <a:t>Learning sequences in an </a:t>
            </a:r>
            <a:r>
              <a:rPr lang="en-US" dirty="0" err="1"/>
              <a:t>LoT</a:t>
            </a:r>
            <a:endParaRPr lang="en-US" dirty="0"/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6221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5907-6BCB-5D4C-F870-5487F545D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7B97F-96B3-5D3A-30ED-4B4A986E7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week, we saw some other applications of the </a:t>
            </a:r>
            <a:r>
              <a:rPr lang="en-US" dirty="0" err="1"/>
              <a:t>pLoT</a:t>
            </a:r>
            <a:r>
              <a:rPr lang="en-US" dirty="0"/>
              <a:t> idea</a:t>
            </a:r>
          </a:p>
          <a:p>
            <a:r>
              <a:rPr lang="en-US" dirty="0"/>
              <a:t>First, we saw a model of numeral acquisition</a:t>
            </a:r>
          </a:p>
          <a:p>
            <a:r>
              <a:rPr lang="en-US" dirty="0"/>
              <a:t>Then, a model of learning visual concepts (categories of 3-d objects)</a:t>
            </a:r>
          </a:p>
          <a:p>
            <a:pPr lvl="1"/>
            <a:r>
              <a:rPr lang="en-US" dirty="0"/>
              <a:t>This could easily be extended, if you’re into 3-d rendering</a:t>
            </a:r>
          </a:p>
          <a:p>
            <a:pPr lvl="1"/>
            <a:r>
              <a:rPr lang="en-US" dirty="0"/>
              <a:t>Possible final project?</a:t>
            </a:r>
          </a:p>
          <a:p>
            <a:r>
              <a:rPr lang="en-US" dirty="0"/>
              <a:t>Finally, we saw a model of learning binary sequences of tones</a:t>
            </a:r>
          </a:p>
          <a:p>
            <a:r>
              <a:rPr lang="en-US" dirty="0"/>
              <a:t>In the lab this week, we’ll try to implement a model from scratch</a:t>
            </a:r>
          </a:p>
          <a:p>
            <a:pPr lvl="1"/>
            <a:r>
              <a:rPr lang="en-US" dirty="0"/>
              <a:t>I am not going to prepare beforehand so we can all write it together</a:t>
            </a:r>
          </a:p>
          <a:p>
            <a:r>
              <a:rPr lang="en-US" dirty="0"/>
              <a:t>Next week is the last week, so the lecture is going to be a review of what we’ve done, with some concluding remarks on the general project.</a:t>
            </a:r>
          </a:p>
          <a:p>
            <a:r>
              <a:rPr lang="en-US" dirty="0"/>
              <a:t>In the lab next week we’ll implement </a:t>
            </a:r>
            <a:r>
              <a:rPr lang="en-US"/>
              <a:t>another model.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00827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DD75A-1DED-92BD-84A1-0A34E89AF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</a:t>
            </a:r>
            <a:r>
              <a:rPr lang="en-US"/>
              <a:t>Numerals with an </a:t>
            </a:r>
            <a:r>
              <a:rPr lang="en-US" dirty="0" err="1"/>
              <a:t>LoT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7DBE6-EC03-5781-58D6-FD6AA9293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13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Piantadosi et al (2012), </a:t>
            </a:r>
            <a:r>
              <a:rPr lang="en-US" i="1" dirty="0"/>
              <a:t>Bootstrapping in a language of thought: A formal model of numerical concept learning</a:t>
            </a:r>
            <a:r>
              <a:rPr lang="en-US" dirty="0"/>
              <a:t>.</a:t>
            </a:r>
          </a:p>
          <a:p>
            <a:r>
              <a:rPr lang="en-US" dirty="0"/>
              <a:t>Children exhibit very regular patterns in the way they learn number systems.</a:t>
            </a:r>
          </a:p>
          <a:p>
            <a:r>
              <a:rPr lang="en-US" dirty="0"/>
              <a:t>The first learn to recognize small sets of size 1, then 2, then 3, etc.</a:t>
            </a:r>
          </a:p>
          <a:p>
            <a:pPr lvl="1"/>
            <a:r>
              <a:rPr lang="en-US" sz="1800" dirty="0"/>
              <a:t>In Carey’s formulation, early number-word meanings are represented using mental models of small sets. For instance two-knowers might have a mental model of ‘‘one’’ as {X} and ‘‘two’’ as {X, X}. These representations rely on children’s ability for enriched parallel individuation, a representational capacity that Le </a:t>
            </a:r>
            <a:r>
              <a:rPr lang="en-US" sz="1800" dirty="0" err="1"/>
              <a:t>Corre</a:t>
            </a:r>
            <a:r>
              <a:rPr lang="en-US" sz="1800" dirty="0"/>
              <a:t> and Carey (2007) argue can individuate objects, manipulate sets, and compare sets using one-to-one correspondence. Subset-knowers can, for instance, check if ‘‘two’’ applies to a set S by seeing if S can be put in one-to-one correspondence with their mental model of two, {X, X}</a:t>
            </a:r>
          </a:p>
          <a:p>
            <a:r>
              <a:rPr lang="en-US" dirty="0"/>
              <a:t>Then at about 3;6 they learn the full recursive system (Cardinal Principal learners)</a:t>
            </a:r>
          </a:p>
          <a:p>
            <a:r>
              <a:rPr lang="en-US" dirty="0"/>
              <a:t>This is a qualitative jump rather than continuous smooth progress.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3546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DD75A-1DED-92BD-84A1-0A34E89AF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</a:t>
            </a:r>
            <a:r>
              <a:rPr lang="en-US"/>
              <a:t>Numerals with an </a:t>
            </a:r>
            <a:r>
              <a:rPr lang="en-US" dirty="0" err="1"/>
              <a:t>LoT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7DBE6-EC03-5781-58D6-FD6AA9293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see if we can reproduce this qualitative conceptual jump with an </a:t>
            </a:r>
            <a:r>
              <a:rPr lang="en-US" dirty="0" err="1"/>
              <a:t>LoT</a:t>
            </a:r>
            <a:r>
              <a:rPr lang="en-US" dirty="0"/>
              <a:t>!</a:t>
            </a:r>
            <a:endParaRPr lang="en-US" i="1" dirty="0"/>
          </a:p>
          <a:p>
            <a:r>
              <a:rPr lang="en-US" dirty="0"/>
              <a:t>We have at least three choices for how to set up the </a:t>
            </a:r>
            <a:r>
              <a:rPr lang="en-US" dirty="0" err="1"/>
              <a:t>LoT</a:t>
            </a:r>
            <a:r>
              <a:rPr lang="en-US" dirty="0"/>
              <a:t>. Each sentence in the </a:t>
            </a:r>
            <a:r>
              <a:rPr lang="en-US" dirty="0" err="1"/>
              <a:t>LoT</a:t>
            </a:r>
            <a:r>
              <a:rPr lang="en-US" dirty="0"/>
              <a:t> could be:</a:t>
            </a:r>
          </a:p>
          <a:p>
            <a:pPr lvl="1"/>
            <a:r>
              <a:rPr lang="en-US" dirty="0"/>
              <a:t>A function from a number word to a predicate of sets</a:t>
            </a:r>
          </a:p>
          <a:p>
            <a:pPr lvl="1"/>
            <a:r>
              <a:rPr lang="en-US" dirty="0"/>
              <a:t>A function from a set to a number word</a:t>
            </a:r>
          </a:p>
          <a:p>
            <a:pPr lvl="1"/>
            <a:r>
              <a:rPr lang="en-US" dirty="0"/>
              <a:t>A function that constructs a set from the objects in the situation</a:t>
            </a:r>
          </a:p>
          <a:p>
            <a:r>
              <a:rPr lang="en-US" dirty="0"/>
              <a:t>Children can do all these three things, and there is no clear empirical evidence one way or the other.</a:t>
            </a:r>
          </a:p>
          <a:p>
            <a:r>
              <a:rPr lang="en-US" dirty="0"/>
              <a:t>In the paper, they go the second way: from a set to a number word.</a:t>
            </a:r>
          </a:p>
        </p:txBody>
      </p:sp>
    </p:spTree>
    <p:extLst>
      <p:ext uri="{BB962C8B-B14F-4D97-AF65-F5344CB8AC3E}">
        <p14:creationId xmlns:p14="http://schemas.microsoft.com/office/powerpoint/2010/main" val="39195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DD75A-1DED-92BD-84A1-0A34E89AF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</a:t>
            </a:r>
            <a:r>
              <a:rPr lang="en-US"/>
              <a:t>Numerals with an </a:t>
            </a:r>
            <a:r>
              <a:rPr lang="en-US" dirty="0" err="1"/>
              <a:t>LoT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7DBE6-EC03-5781-58D6-FD6AA9293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Rules in the </a:t>
            </a:r>
            <a:r>
              <a:rPr lang="en-US" dirty="0" err="1"/>
              <a:t>LoT</a:t>
            </a:r>
            <a:r>
              <a:rPr lang="en-US" dirty="0"/>
              <a:t>:</a:t>
            </a:r>
            <a:endParaRPr lang="en-US" i="1" dirty="0"/>
          </a:p>
          <a:p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457064-6EF1-B2BA-FC72-BC210713C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071" y="2549678"/>
            <a:ext cx="6743133" cy="322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85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7F6C8-86C3-60D1-68D5-A86611341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Numerals with an </a:t>
            </a:r>
            <a:r>
              <a:rPr lang="en-US" dirty="0" err="1"/>
              <a:t>LoT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125D9-F800-D6AE-211B-B0DF6F229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Recursion is the only one that’s a bit complicated. What do you think the following does?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A9615D-C57F-BB81-2B3B-4037BAE64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352" y="2654927"/>
            <a:ext cx="2152837" cy="8611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9BCEDF-79D0-8847-9492-4F4B61A165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220"/>
          <a:stretch/>
        </p:blipFill>
        <p:spPr>
          <a:xfrm>
            <a:off x="1636484" y="3930565"/>
            <a:ext cx="4618827" cy="2343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CE2C0E-F7FA-94BB-32D4-81A2175DDB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956"/>
          <a:stretch/>
        </p:blipFill>
        <p:spPr>
          <a:xfrm>
            <a:off x="6521752" y="3937267"/>
            <a:ext cx="4618827" cy="20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01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96492-E985-9092-BBF5-EF1F5CEB5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Numerals with an </a:t>
            </a:r>
            <a:r>
              <a:rPr lang="en-US" dirty="0" err="1"/>
              <a:t>LoT</a:t>
            </a:r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C040FD-9934-1FDF-C2C8-330B63235A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likelihood function is pretty typical:</a:t>
                </a:r>
              </a:p>
              <a:p>
                <a:pPr lvl="1"/>
                <a:r>
                  <a:rPr lang="en-US" dirty="0"/>
                  <a:t>First, a set of objects is chosen from the universe of object, e.g. ‘cats’</a:t>
                </a:r>
              </a:p>
              <a:p>
                <a:pPr lvl="1"/>
                <a:r>
                  <a:rPr lang="en-US" dirty="0"/>
                  <a:t>Second, the hypothesis is evaluated on the set.</a:t>
                </a:r>
              </a:p>
              <a:p>
                <a:pPr lvl="1"/>
                <a:r>
                  <a:rPr lang="en-US" dirty="0"/>
                  <a:t>This can result either in a number word or ‘</a:t>
                </a:r>
                <a:r>
                  <a:rPr lang="en-US" dirty="0" err="1"/>
                  <a:t>undef</a:t>
                </a:r>
                <a:r>
                  <a:rPr lang="en-US" dirty="0"/>
                  <a:t>’</a:t>
                </a:r>
              </a:p>
              <a:p>
                <a:pPr lvl="1"/>
                <a:r>
                  <a:rPr lang="en-US" dirty="0"/>
                  <a:t>If the result is ‘</a:t>
                </a:r>
                <a:r>
                  <a:rPr lang="en-US" dirty="0" err="1"/>
                  <a:t>undef</a:t>
                </a:r>
                <a:r>
                  <a:rPr lang="en-US" dirty="0"/>
                  <a:t>’, a random number word is produced</a:t>
                </a:r>
              </a:p>
              <a:p>
                <a:pPr lvl="1"/>
                <a:r>
                  <a:rPr lang="en-US" dirty="0"/>
                  <a:t>If the result is a number word, the word is produced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and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 random word is picked.</a:t>
                </a:r>
              </a:p>
              <a:p>
                <a:r>
                  <a:rPr lang="en-US" dirty="0"/>
                  <a:t>Resulting likelihood function: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C040FD-9934-1FDF-C2C8-330B63235A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260964A-2140-0E1B-A50D-C17809D7E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205" y="5176762"/>
            <a:ext cx="5857416" cy="118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8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B1CBD-C067-E9B4-1110-4E7DDD570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Numerals with an </a:t>
            </a:r>
            <a:r>
              <a:rPr lang="en-US" dirty="0" err="1"/>
              <a:t>LoT</a:t>
            </a:r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2D4690-F3E2-9C75-80A8-4B83765D30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model also penalizes recursive functions with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Results look strikingly like human learning patterns: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particular, note all the hypotheses that are considered and then disregarded!</a:t>
                </a:r>
                <a:endParaRPr lang="en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2D4690-F3E2-9C75-80A8-4B83765D3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80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F236E9F-100D-72F0-B4FC-B2EF5E94AB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142"/>
          <a:stretch/>
        </p:blipFill>
        <p:spPr>
          <a:xfrm>
            <a:off x="838200" y="2815773"/>
            <a:ext cx="5364945" cy="2129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B651C5-59D4-3D8D-3FE6-0EA00D5F90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569"/>
          <a:stretch/>
        </p:blipFill>
        <p:spPr>
          <a:xfrm>
            <a:off x="6133950" y="2815773"/>
            <a:ext cx="5364945" cy="215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22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4984C-02B0-2F81-2222-4085068EF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Numerals with an </a:t>
            </a:r>
            <a:r>
              <a:rPr lang="en-US" dirty="0" err="1"/>
              <a:t>LoT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AF111-D73E-FCBF-5C14-1BC97101A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same </a:t>
            </a:r>
            <a:r>
              <a:rPr lang="en-US" dirty="0" err="1"/>
              <a:t>LoT</a:t>
            </a:r>
            <a:r>
              <a:rPr lang="en-US" dirty="0"/>
              <a:t> can also learn things like singular/plural morphology: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And mod-n systems (e.g. days of the week)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BDE1BF-8C58-0A3E-62F1-A217DB0FA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834" y="2346054"/>
            <a:ext cx="3910175" cy="1543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780FA0-2327-3AA6-8A59-CA4831A23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046" y="4705654"/>
            <a:ext cx="5233908" cy="208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1191</Words>
  <Application>Microsoft Office PowerPoint</Application>
  <PresentationFormat>Widescreen</PresentationFormat>
  <Paragraphs>130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Georgia</vt:lpstr>
      <vt:lpstr>Office Theme</vt:lpstr>
      <vt:lpstr>Further case studies</vt:lpstr>
      <vt:lpstr>Where are we?</vt:lpstr>
      <vt:lpstr>Learning Numerals with an LoT</vt:lpstr>
      <vt:lpstr>Learning Numerals with an LoT</vt:lpstr>
      <vt:lpstr>Learning Numerals with an LoT</vt:lpstr>
      <vt:lpstr>Learning Numerals with an LoT</vt:lpstr>
      <vt:lpstr>Learning Numerals with an LoT</vt:lpstr>
      <vt:lpstr>Learning Numerals with an LoT</vt:lpstr>
      <vt:lpstr>Learning Numerals with an LoT</vt:lpstr>
      <vt:lpstr>Visual Concept Learning in an LoT</vt:lpstr>
      <vt:lpstr>Visual Concept Learning in an LoT</vt:lpstr>
      <vt:lpstr>Visual Concept Learning in an LoT</vt:lpstr>
      <vt:lpstr>Visual Concept Learning in an LoT</vt:lpstr>
      <vt:lpstr>Visual Concept Learning in an LoT</vt:lpstr>
      <vt:lpstr>Visual Concept Learning in an LoT</vt:lpstr>
      <vt:lpstr>Sequence Learning in an LoT</vt:lpstr>
      <vt:lpstr>Sequence Learning in an LoT</vt:lpstr>
      <vt:lpstr>Sequence Learning in an LoT</vt:lpstr>
      <vt:lpstr>Sequence Learning in an LoT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Fausto Carcassi</dc:creator>
  <cp:lastModifiedBy>carcassi fausto</cp:lastModifiedBy>
  <cp:revision>515</cp:revision>
  <dcterms:created xsi:type="dcterms:W3CDTF">2022-03-28T11:58:41Z</dcterms:created>
  <dcterms:modified xsi:type="dcterms:W3CDTF">2022-07-11T14:18:42Z</dcterms:modified>
</cp:coreProperties>
</file>