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1" r:id="rId4"/>
    <p:sldId id="294" r:id="rId5"/>
    <p:sldId id="295" r:id="rId6"/>
    <p:sldId id="296" r:id="rId7"/>
    <p:sldId id="290" r:id="rId8"/>
    <p:sldId id="297" r:id="rId9"/>
    <p:sldId id="298" r:id="rId10"/>
    <p:sldId id="292" r:id="rId11"/>
    <p:sldId id="300" r:id="rId12"/>
    <p:sldId id="299" r:id="rId13"/>
    <p:sldId id="301" r:id="rId14"/>
    <p:sldId id="303" r:id="rId15"/>
    <p:sldId id="305" r:id="rId16"/>
    <p:sldId id="306" r:id="rId17"/>
    <p:sldId id="307" r:id="rId18"/>
    <p:sldId id="308" r:id="rId19"/>
    <p:sldId id="302" r:id="rId20"/>
    <p:sldId id="309" r:id="rId21"/>
    <p:sldId id="312" r:id="rId22"/>
    <p:sldId id="310" r:id="rId23"/>
    <p:sldId id="311" r:id="rId24"/>
    <p:sldId id="313" r:id="rId25"/>
    <p:sldId id="314" r:id="rId26"/>
    <p:sldId id="315" r:id="rId27"/>
    <p:sldId id="316" r:id="rId28"/>
    <p:sldId id="317" r:id="rId2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9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9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3CCA-C154-4C2A-AEFE-CC2D929D183B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CAF2-866C-4B9D-AF04-DA0C179C13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13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6260-0FB1-4E48-A417-C9D5A35E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B3B01-5E98-47AA-90A0-F242C839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DA13-2853-4607-80AC-F095D4AB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0EB4-C0E7-4A92-BF02-30866F86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Language of Thought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AE0D-0677-427E-A19E-FFEE3AE3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 dirty="0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93D5427F-0550-4164-884A-A48F9085D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0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9BAC-EDC2-40DF-9C70-C2C3D09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64143-6516-4F7F-B914-3CA8CBDA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8B5C-215A-4AFB-BCFA-01D7DB7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D5C8-2B11-4BF7-B994-9AFBCC01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CA5F-1FBF-4977-9B85-AD512976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49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D12D6-A001-47B0-B5C0-E4F868DBD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BB47-9E18-43FB-A5ED-A89D117F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97C6-0BFC-4466-89ED-B90F5822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0218-24B3-4EF0-887D-75081725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BE0F-D314-4C66-8A1A-45AB799E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9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9BDA-2223-4072-A33C-2932510D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BCC7-35B6-4B87-B3D6-849E5B24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62A4-C028-490C-9BBA-CDA64761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D682-3089-465F-AFEC-9ABC580A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1AA8-6793-4D9D-BE87-9893D71B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B37013AC-F436-4C7D-A80E-CB059D16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DF8-E1E3-4AA8-9041-C2EC2DFE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1762-686F-4858-9CDB-93883B82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66B6-1E3E-46F4-A85B-52EF6E5F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DFA4-DD4D-4E4E-B505-FF129A18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4F72-B4DB-4508-9A02-0FE823AA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45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7367-3847-4F9B-97BE-F1FA19F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E194-ED46-407F-BA51-4E8F7C65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5BD3-2612-410E-91AD-1BF187B47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BE8A-A150-456E-AE42-54D977D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84C7-1E6D-44DE-B0C9-B3345E7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E0AC8-F74A-4AE8-8FE7-F14AB39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7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94D-DCF1-4F33-9310-E6A26C1F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5F88-42E0-4D3C-BBE7-F1723D3B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408-2148-4EE5-B320-00D3E51F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CE8F7-A745-4333-B8CA-03D854F9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6E82E-36E1-4722-A251-45F60B71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EDEC-F5AE-4DB0-9A2B-908CFCC3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C726A-3271-45D2-A025-8E516786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42EDC-B302-4851-A2E4-A4DB78F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2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B041-E555-481A-8EAE-7A11486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CFAA3-FAB8-4D70-8330-4AAEB57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12BF0-8812-4FD1-AD8C-1587BFAB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BA54B-8E5F-49AA-8D5E-9119A963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565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F10AB-5E38-4768-BE1A-E158906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94C2A-0E37-479D-8FF3-FCFC849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A046-ECDA-43B8-ADAA-2EFDEC35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29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6CC-D4AC-41D8-B53C-2D799B7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53B6-DBF0-4798-B8C1-A54D0E47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37FA6-0256-429A-BFE1-9C776342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B8A1A-4C5A-4EFD-880D-17DF0E8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BCB47-A734-4834-992B-2BBB15D9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D9AE-3D36-4CA5-A241-33B974B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66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ADB5-2B31-4B90-898F-EF6342A7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E8274-2057-4A1F-ADC6-7F4B9823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3BA8A-0A21-49AE-B1D5-B1FBD296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7C027-CFD3-49E2-8087-346F432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B0F18-65ED-45AF-92B0-C8ADD335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7D0BB-4E30-4D4B-98C0-4D2172E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693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A8D32-E9AF-40D5-9668-F89D585D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EEBE-5E3F-4C38-8B78-A54DE516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458C-8E35-4C74-9580-99D5C34B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CEEB-4757-4CEF-A2B8-DD5B351715CD}" type="datetimeFigureOut">
              <a:rPr lang="en-DE" smtClean="0"/>
              <a:t>30/06/2022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C748-B882-4EC3-90FE-18B8FCC12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FC77-59D9-428F-8080-F5DEF429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73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Probabilistic program induction of symbols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40A8-1628-4127-9CB4-F528998C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93897" cy="2341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Or: More complex models!</a:t>
            </a:r>
          </a:p>
          <a:p>
            <a:pPr algn="l"/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sz="1600" i="1" dirty="0"/>
              <a:t>The Language of Thought: computational cognitive science approaches to category learning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Who: Fausto Carcassi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When: Sommer semester 2022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0095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5CDC-F49E-1C40-7570-1CE1F495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Program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1EA2-3239-14C9-FFFF-CD8AC107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Program Learning is introduced in Lake et al</a:t>
            </a:r>
          </a:p>
          <a:p>
            <a:r>
              <a:rPr lang="en-US" dirty="0"/>
              <a:t>It can learn visual concepts from a single example and generalize in a way very similar to how humans do it</a:t>
            </a:r>
          </a:p>
          <a:p>
            <a:r>
              <a:rPr lang="en-US" dirty="0"/>
              <a:t>In the model, concepts are represented by little computer programs that define procedures for drawing images, generated as follows in an </a:t>
            </a:r>
            <a:r>
              <a:rPr lang="en-US" dirty="0" err="1"/>
              <a:t>LoT</a:t>
            </a:r>
            <a:r>
              <a:rPr lang="en-US" dirty="0"/>
              <a:t>:</a:t>
            </a:r>
          </a:p>
          <a:p>
            <a:pPr lvl="1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00BB9-EB09-5D9D-9F3F-6D1337E9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16" y="3998342"/>
            <a:ext cx="9144269" cy="27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6F6-659B-A2CF-2602-02E98224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Program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7418-DA59-0AD7-8776-654DAAABA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some character types are generated in the </a:t>
            </a:r>
            <a:r>
              <a:rPr lang="en-US" dirty="0" err="1"/>
              <a:t>LoT</a:t>
            </a:r>
            <a:r>
              <a:rPr lang="en-US" dirty="0"/>
              <a:t>, a specific instance of a </a:t>
            </a:r>
            <a:r>
              <a:rPr lang="en-US" i="1" dirty="0"/>
              <a:t>drawing</a:t>
            </a:r>
            <a:r>
              <a:rPr lang="en-US" dirty="0"/>
              <a:t> of the characters can also be generated as follows: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B700A-B337-22A9-0140-45E156BE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42" y="3691207"/>
            <a:ext cx="9853238" cy="20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7130-BC58-E855-0AE5-84A98C07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E082-77A8-0C99-63D0-BC91DF72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idea of the paper is to test Bayesian Program Learning with 5 tasks, and compare its performance with other algorithms as well as humans.</a:t>
            </a:r>
          </a:p>
          <a:p>
            <a:r>
              <a:rPr lang="en-US" dirty="0"/>
              <a:t>The tasks involve the </a:t>
            </a:r>
            <a:r>
              <a:rPr lang="en-US" dirty="0" err="1"/>
              <a:t>Omniglot</a:t>
            </a:r>
            <a:r>
              <a:rPr lang="en-US" dirty="0"/>
              <a:t> dataset, which collects multiple examples of 1625 written characters from 50 different writing systems.</a:t>
            </a:r>
          </a:p>
          <a:p>
            <a:pPr lvl="1"/>
            <a:r>
              <a:rPr lang="en-US" dirty="0"/>
              <a:t>This includes both images and </a:t>
            </a:r>
            <a:r>
              <a:rPr lang="en-US" i="1" dirty="0"/>
              <a:t>pen strokes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7FE8D-F3C3-BCBE-18B4-F07DED1B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54" y="4238360"/>
            <a:ext cx="5347546" cy="23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C81-B00C-B4BC-3515-2C2A3FFC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tasks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970A-F739-DB72-FA49-10BD7CCA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One-shot classification of characters: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D2984-3A10-7C20-1067-163B2E1B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10" y="2890429"/>
            <a:ext cx="2654565" cy="31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C81-B00C-B4BC-3515-2C2A3FFC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tasks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970A-F739-DB72-FA49-10BD7CCA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Generating new examples: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4B7D2-DC82-435E-9E7B-15763DE8CF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488" y="2194851"/>
            <a:ext cx="7190093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C81-B00C-B4BC-3515-2C2A3FFC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tasks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970A-F739-DB72-FA49-10BD7CCA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Generating new concepts: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8538A-9CE5-28CF-5E35-B6F4DCA6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44" y="1784077"/>
            <a:ext cx="2468113" cy="44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C81-B00C-B4BC-3515-2C2A3FFC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tasks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970A-F739-DB72-FA49-10BD7CCA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Generating new concepts (from type):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61E9-BD7E-D9A1-1E68-1E07A265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171" y="2549194"/>
            <a:ext cx="7888438" cy="37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C81-B00C-B4BC-3515-2C2A3FFC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tasks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970A-F739-DB72-FA49-10BD7CCA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Generating new concepts (unconstrained):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(Machines are 2; 1; 1;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948F5-242C-5DA0-EE07-CD3D5434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04" y="1453511"/>
            <a:ext cx="2089358" cy="49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63B6-40DB-39FC-2A04-BCD58E76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CE23D-EBAE-676D-9DB9-DC10E4E8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10" y="1610442"/>
            <a:ext cx="6519475" cy="5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40CA-288E-2A0B-3AF2-A79A6C81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6513-1D88-8EAB-88F7-5192A714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natural generalization is to implement similar models for other cultural phenomena, like dances or gestures.</a:t>
            </a:r>
          </a:p>
          <a:p>
            <a:r>
              <a:rPr lang="en-US" dirty="0"/>
              <a:t>Another direction is to use this model to study acquisition of characters in the alphabet.</a:t>
            </a:r>
          </a:p>
          <a:p>
            <a:r>
              <a:rPr lang="en-US" dirty="0"/>
              <a:t>What else do you think could be done with this model?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978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4669-7D0F-E301-F6CB-322E44D2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BCE3-8314-7286-32BE-8ED823BDF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 we have seen a very simple application of the </a:t>
            </a:r>
            <a:r>
              <a:rPr lang="en-US" dirty="0" err="1"/>
              <a:t>LoT</a:t>
            </a:r>
            <a:r>
              <a:rPr lang="en-US" dirty="0"/>
              <a:t> idea to categorization with a logical language.</a:t>
            </a:r>
          </a:p>
          <a:p>
            <a:r>
              <a:rPr lang="en-US" dirty="0"/>
              <a:t>We have also learned more about the LOTlib3 library</a:t>
            </a:r>
          </a:p>
          <a:p>
            <a:r>
              <a:rPr lang="en-US" dirty="0"/>
              <a:t>However, we have not seen the full power of </a:t>
            </a:r>
            <a:r>
              <a:rPr lang="en-US" dirty="0" err="1"/>
              <a:t>LoT</a:t>
            </a:r>
            <a:r>
              <a:rPr lang="en-US" dirty="0"/>
              <a:t> yet compared to e.g., deep learning methods.</a:t>
            </a:r>
          </a:p>
          <a:p>
            <a:r>
              <a:rPr lang="en-US" dirty="0"/>
              <a:t>Today we’ll have a look at what we can do with serious </a:t>
            </a:r>
            <a:r>
              <a:rPr lang="en-US" dirty="0" err="1"/>
              <a:t>LoT</a:t>
            </a:r>
            <a:r>
              <a:rPr lang="en-US" dirty="0"/>
              <a:t> models!</a:t>
            </a:r>
          </a:p>
          <a:p>
            <a:r>
              <a:rPr lang="en-US" dirty="0"/>
              <a:t>The paper we’ll look at (Lake et al (2015), </a:t>
            </a:r>
            <a:r>
              <a:rPr lang="en-US" i="1" dirty="0"/>
              <a:t>Human-level concept learning through probabilistic program induction</a:t>
            </a:r>
            <a:r>
              <a:rPr lang="en-US" dirty="0"/>
              <a:t>) is a bit old now, but nonetheless very nice.</a:t>
            </a:r>
          </a:p>
          <a:p>
            <a:r>
              <a:rPr lang="en-US" dirty="0"/>
              <a:t>If there is time left, we’ll also have a brief look at the paper on acquisition of kinship terms.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34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3D16-6F46-22A6-BDCE-30B0A07D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Kinships terms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C252-765C-D521-A324-FA6B4EE8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move onto </a:t>
            </a:r>
            <a:r>
              <a:rPr lang="en-US" dirty="0" err="1"/>
              <a:t>Mollica</a:t>
            </a:r>
            <a:r>
              <a:rPr lang="en-US" dirty="0"/>
              <a:t> &amp; Piantadosi (2021), </a:t>
            </a:r>
            <a:r>
              <a:rPr lang="en-US" i="1" dirty="0"/>
              <a:t>Logical word learning: The case of kinship.</a:t>
            </a:r>
          </a:p>
          <a:p>
            <a:r>
              <a:rPr lang="en-US" dirty="0"/>
              <a:t>Kinship terms are word used to refer to where someone is in a family with respect to someone else.</a:t>
            </a:r>
          </a:p>
          <a:p>
            <a:r>
              <a:rPr lang="en-US" dirty="0"/>
              <a:t>There is rich logical structure in kinship terms, since they semantically express complex relations.</a:t>
            </a:r>
          </a:p>
          <a:p>
            <a:r>
              <a:rPr lang="en-US" dirty="0"/>
              <a:t>This is exactly the kind of conceptual domain where </a:t>
            </a:r>
            <a:r>
              <a:rPr lang="en-US" dirty="0" err="1"/>
              <a:t>LoT</a:t>
            </a:r>
            <a:r>
              <a:rPr lang="en-US" dirty="0"/>
              <a:t> models shine.</a:t>
            </a:r>
          </a:p>
          <a:p>
            <a:r>
              <a:rPr lang="en-US" dirty="0"/>
              <a:t>So let’s look at the way the </a:t>
            </a:r>
            <a:r>
              <a:rPr lang="en-US" dirty="0" err="1"/>
              <a:t>Mollica</a:t>
            </a:r>
            <a:r>
              <a:rPr lang="en-US" dirty="0"/>
              <a:t> paper sets up the </a:t>
            </a:r>
            <a:r>
              <a:rPr lang="en-US" dirty="0" err="1"/>
              <a:t>LoT</a:t>
            </a:r>
            <a:r>
              <a:rPr lang="en-US" dirty="0"/>
              <a:t> model!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577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3D16-6F46-22A6-BDCE-30B0A07D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Kinships terms – Data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C252-765C-D521-A324-FA6B4EE8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single datapoint is a collection of four objects: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speaker </a:t>
            </a:r>
            <a:r>
              <a:rPr lang="en-US" dirty="0"/>
              <a:t>who uses the kinship word</a:t>
            </a:r>
          </a:p>
          <a:p>
            <a:r>
              <a:rPr lang="en-US" dirty="0"/>
              <a:t>A </a:t>
            </a:r>
            <a:r>
              <a:rPr lang="en-US" b="1" dirty="0"/>
              <a:t>word</a:t>
            </a:r>
            <a:r>
              <a:rPr lang="en-US" dirty="0"/>
              <a:t> (used by the speaker)</a:t>
            </a:r>
          </a:p>
          <a:p>
            <a:r>
              <a:rPr lang="en-US" dirty="0"/>
              <a:t>A </a:t>
            </a:r>
            <a:r>
              <a:rPr lang="en-US" b="1" dirty="0"/>
              <a:t>referent</a:t>
            </a:r>
            <a:r>
              <a:rPr lang="en-US" dirty="0"/>
              <a:t> identified by the word</a:t>
            </a:r>
          </a:p>
          <a:p>
            <a:r>
              <a:rPr lang="en-US" dirty="0"/>
              <a:t>A </a:t>
            </a:r>
            <a:r>
              <a:rPr lang="en-US" b="1" dirty="0"/>
              <a:t>context</a:t>
            </a:r>
            <a:r>
              <a:rPr lang="en-US" dirty="0"/>
              <a:t>, which consists of a family tree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From this kind of datapoint, the child has to infer the meaning of kinship terms!</a:t>
            </a:r>
          </a:p>
          <a:p>
            <a:pPr lvl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047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3D16-6F46-22A6-BDCE-30B0A07D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Kinships terms – Hypothesis space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C252-765C-D521-A324-FA6B4EE8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hypothesis is a function that characterizes a set of people in a family from the point of view of the speaker.</a:t>
            </a:r>
          </a:p>
          <a:p>
            <a:r>
              <a:rPr lang="en-US" dirty="0"/>
              <a:t>The model considers 37 possible people (here numbered by the rank of number of interactions with the speaker):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EE1DE-ADDF-AD33-8249-66AA02D1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62" y="3533455"/>
            <a:ext cx="7698076" cy="27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3D16-6F46-22A6-BDCE-30B0A07D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Kinships terms – PCFG induced prior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37CBF-371A-0E01-C004-FEF93307D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6000" y="2312085"/>
            <a:ext cx="4966229" cy="1285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785C-6EE4-ADB7-E818-B078FD778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129771" y="2312085"/>
            <a:ext cx="4966229" cy="12857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A524D0-73CD-BBDE-A710-B0F95F93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65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PCFG contains the following primitives: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Prior probabilities are calculated as usual!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53962-B847-ADCB-C571-CBEB68DC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18" y="4297044"/>
            <a:ext cx="6938611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3D16-6F46-22A6-BDCE-30B0A07D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Kinships terms – Likelihood function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88182-E872-175B-2CCD-D3325824C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357" y="4215797"/>
            <a:ext cx="3845071" cy="97018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B3D0E57-A407-88FB-7253-CC337A150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515600" cy="42655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data is generated in one of two ways: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the data is generated by the hypothesis (i.e. one of the people is sampled)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the data is generated randomly.</a:t>
                </a:r>
              </a:p>
              <a:p>
                <a:r>
                  <a:rPr lang="en-US" dirty="0"/>
                  <a:t>This produces the following likelihood function: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B3D0E57-A407-88FB-7253-CC337A150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515600" cy="4265537"/>
              </a:xfrm>
              <a:prstGeom prst="rect">
                <a:avLst/>
              </a:prstGeom>
              <a:blipFill>
                <a:blip r:embed="rId3"/>
                <a:stretch>
                  <a:fillRect l="-812" t="-2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EF28-22EB-9644-510A-21DE492F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kinship systems in some </a:t>
            </a:r>
            <a:r>
              <a:rPr lang="en-US" dirty="0" err="1"/>
              <a:t>langs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09061-04EC-EB7C-6A1D-B4AFB791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06" y="1733773"/>
            <a:ext cx="9571549" cy="47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A7E2-B570-76CA-BD53-07930A0E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properties of the model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F3A0-65E5-A9C0-7F58-A32BEE1F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shows a preference for concrete reference (single individuals) over classes of individuals when there are few datapoints.</a:t>
            </a:r>
          </a:p>
          <a:p>
            <a:pPr lvl="1"/>
            <a:r>
              <a:rPr lang="en-US" dirty="0"/>
              <a:t>This is consistent with what children do!</a:t>
            </a:r>
          </a:p>
          <a:p>
            <a:r>
              <a:rPr lang="en-US" dirty="0"/>
              <a:t>The model predicts </a:t>
            </a:r>
            <a:r>
              <a:rPr lang="en-US" i="1" dirty="0"/>
              <a:t>overextension</a:t>
            </a:r>
            <a:endParaRPr lang="en-US" dirty="0"/>
          </a:p>
          <a:p>
            <a:pPr lvl="1"/>
            <a:r>
              <a:rPr lang="en-US" dirty="0"/>
              <a:t>The phenomenon where children learn a larger category that includes more individuals than the word’s true reference.</a:t>
            </a:r>
          </a:p>
          <a:p>
            <a:r>
              <a:rPr lang="en-US" dirty="0"/>
              <a:t>Characteristic-to-defining shift</a:t>
            </a:r>
          </a:p>
          <a:p>
            <a:pPr lvl="1"/>
            <a:r>
              <a:rPr lang="en-US" dirty="0"/>
              <a:t>A pattern in overextension where young children over-extend with characteristic features (“robbers are mean”) vs defining features (“robbers steal things”).</a:t>
            </a:r>
          </a:p>
        </p:txBody>
      </p:sp>
    </p:spTree>
    <p:extLst>
      <p:ext uri="{BB962C8B-B14F-4D97-AF65-F5344CB8AC3E}">
        <p14:creationId xmlns:p14="http://schemas.microsoft.com/office/powerpoint/2010/main" val="42704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A7E2-B570-76CA-BD53-07930A0E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properties of the model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F3A0-65E5-A9C0-7F58-A32BEE1F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9732"/>
          </a:xfrm>
        </p:spPr>
        <p:txBody>
          <a:bodyPr>
            <a:normAutofit/>
          </a:bodyPr>
          <a:lstStyle/>
          <a:p>
            <a:r>
              <a:rPr lang="en-US" dirty="0"/>
              <a:t>Order of acquisition of model and children mostly align: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paper contains much more, including experimental results, but we do not have time to go through it all.</a:t>
            </a:r>
          </a:p>
          <a:p>
            <a:endParaRPr lang="en-US" dirty="0"/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FB4DE-554B-C56A-43C5-36851ECE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58" y="2437989"/>
            <a:ext cx="8946655" cy="2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5907-6BCB-5D4C-F870-5487F545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97F-96B3-5D3A-30ED-4B4A986E7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we have seen two new applications of the </a:t>
            </a:r>
            <a:r>
              <a:rPr lang="en-US" dirty="0" err="1"/>
              <a:t>LoT</a:t>
            </a:r>
            <a:r>
              <a:rPr lang="en-US" dirty="0"/>
              <a:t>, in the guise of </a:t>
            </a:r>
            <a:r>
              <a:rPr lang="en-US" i="1" dirty="0"/>
              <a:t>program induction</a:t>
            </a:r>
            <a:r>
              <a:rPr lang="en-US" dirty="0"/>
              <a:t>: learning a computer program in a domain-specific language from input/output relations.</a:t>
            </a:r>
          </a:p>
          <a:p>
            <a:r>
              <a:rPr lang="en-US" dirty="0"/>
              <a:t>In the lab this week, we will see how to implement a category learning model in LOTlib3. If there’s time left we’ll also try to expand it to make it do more powerful stuff.</a:t>
            </a:r>
          </a:p>
          <a:p>
            <a:r>
              <a:rPr lang="en-US" dirty="0"/>
              <a:t>Next week, we will see how to apply </a:t>
            </a:r>
            <a:r>
              <a:rPr lang="en-US" dirty="0" err="1"/>
              <a:t>pLoT</a:t>
            </a:r>
            <a:r>
              <a:rPr lang="en-US" dirty="0"/>
              <a:t> to other domains.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082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C54-110D-5FE7-3C15-35BB5ABA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3708"/>
          </a:xfrm>
        </p:spPr>
        <p:txBody>
          <a:bodyPr/>
          <a:lstStyle/>
          <a:p>
            <a:r>
              <a:rPr lang="en-US" dirty="0"/>
              <a:t>Humans can learn a huge amount from a single instance. For instance, consider the following object: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4037A-F027-E99B-70B0-432F2AF4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69" y="3091954"/>
            <a:ext cx="1531157" cy="24815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8A04BF-ADBB-EE83-5DD4-CC3A08704F14}"/>
              </a:ext>
            </a:extLst>
          </p:cNvPr>
          <p:cNvSpPr txBox="1">
            <a:spLocks/>
          </p:cNvSpPr>
          <p:nvPr/>
        </p:nvSpPr>
        <p:spPr>
          <a:xfrm>
            <a:off x="3425371" y="2675466"/>
            <a:ext cx="7315200" cy="364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just this one instance, we can do loads.</a:t>
            </a:r>
          </a:p>
          <a:p>
            <a:r>
              <a:rPr lang="en-US" dirty="0"/>
              <a:t>E.g., classify new examples: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7ECE7-6867-9BE8-FEAE-33058B9D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72" y="3807992"/>
            <a:ext cx="3246810" cy="23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C54-110D-5FE7-3C15-35BB5ABA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3708"/>
          </a:xfrm>
        </p:spPr>
        <p:txBody>
          <a:bodyPr/>
          <a:lstStyle/>
          <a:p>
            <a:r>
              <a:rPr lang="en-US" dirty="0"/>
              <a:t>Humans can learn a huge amount from a single instance. For instance, consider the following object: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4037A-F027-E99B-70B0-432F2AF4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69" y="3091954"/>
            <a:ext cx="1531157" cy="24815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8A04BF-ADBB-EE83-5DD4-CC3A08704F14}"/>
              </a:ext>
            </a:extLst>
          </p:cNvPr>
          <p:cNvSpPr txBox="1">
            <a:spLocks/>
          </p:cNvSpPr>
          <p:nvPr/>
        </p:nvSpPr>
        <p:spPr>
          <a:xfrm>
            <a:off x="3425371" y="2675466"/>
            <a:ext cx="7315200" cy="364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just this one instance, we can do loads.</a:t>
            </a:r>
          </a:p>
          <a:p>
            <a:r>
              <a:rPr lang="en-US" dirty="0"/>
              <a:t>E.g., generate new examples: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43F31-B456-7177-9D16-A477AABF4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091" y="3817953"/>
            <a:ext cx="2061386" cy="27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C54-110D-5FE7-3C15-35BB5ABA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3708"/>
          </a:xfrm>
        </p:spPr>
        <p:txBody>
          <a:bodyPr/>
          <a:lstStyle/>
          <a:p>
            <a:r>
              <a:rPr lang="en-US" dirty="0"/>
              <a:t>Humans can learn a huge amount from a single instance. For instance, consider the following object: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4037A-F027-E99B-70B0-432F2AF4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69" y="3091954"/>
            <a:ext cx="1531157" cy="24815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8A04BF-ADBB-EE83-5DD4-CC3A08704F14}"/>
              </a:ext>
            </a:extLst>
          </p:cNvPr>
          <p:cNvSpPr txBox="1">
            <a:spLocks/>
          </p:cNvSpPr>
          <p:nvPr/>
        </p:nvSpPr>
        <p:spPr>
          <a:xfrm>
            <a:off x="3425371" y="2675466"/>
            <a:ext cx="7315200" cy="364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just this one instance, we can do loads.</a:t>
            </a:r>
          </a:p>
          <a:p>
            <a:r>
              <a:rPr lang="en-US" dirty="0"/>
              <a:t>E.g., parse the object into parts: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C83E2-BA2B-52A2-401B-C899602E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69" y="3850328"/>
            <a:ext cx="1531298" cy="23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C54-110D-5FE7-3C15-35BB5ABA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3708"/>
          </a:xfrm>
        </p:spPr>
        <p:txBody>
          <a:bodyPr/>
          <a:lstStyle/>
          <a:p>
            <a:r>
              <a:rPr lang="en-US" dirty="0"/>
              <a:t>Humans can learn a huge amount from a single instance. For instance, consider the following object: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4037A-F027-E99B-70B0-432F2AF4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69" y="3091954"/>
            <a:ext cx="1531157" cy="24815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8A04BF-ADBB-EE83-5DD4-CC3A08704F14}"/>
              </a:ext>
            </a:extLst>
          </p:cNvPr>
          <p:cNvSpPr txBox="1">
            <a:spLocks/>
          </p:cNvSpPr>
          <p:nvPr/>
        </p:nvSpPr>
        <p:spPr>
          <a:xfrm>
            <a:off x="3425371" y="2675466"/>
            <a:ext cx="7315200" cy="364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just this one instance, we can do loads.</a:t>
            </a:r>
          </a:p>
          <a:p>
            <a:r>
              <a:rPr lang="en-US" dirty="0"/>
              <a:t>E.g., generate new concepts:</a:t>
            </a:r>
            <a:endParaRPr lang="en-D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38743-8E07-43CA-4BA9-87A341CFB3DC}"/>
              </a:ext>
            </a:extLst>
          </p:cNvPr>
          <p:cNvGrpSpPr/>
          <p:nvPr/>
        </p:nvGrpSpPr>
        <p:grpSpPr>
          <a:xfrm>
            <a:off x="6015038" y="3666729"/>
            <a:ext cx="2393572" cy="2774786"/>
            <a:chOff x="6015038" y="3666729"/>
            <a:chExt cx="2393572" cy="2774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1FD5BA-826F-FBB8-3EB2-CA57241C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627" y="3666729"/>
              <a:ext cx="2263983" cy="277478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D0012D-7DAE-B603-384A-34D912458A84}"/>
                </a:ext>
              </a:extLst>
            </p:cNvPr>
            <p:cNvSpPr/>
            <p:nvPr/>
          </p:nvSpPr>
          <p:spPr>
            <a:xfrm>
              <a:off x="6015038" y="4795838"/>
              <a:ext cx="409575" cy="39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30246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problem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C54-110D-5FE7-3C15-35BB5ABA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i="1" dirty="0"/>
              <a:t>cognitive</a:t>
            </a:r>
            <a:r>
              <a:rPr lang="en-US" dirty="0"/>
              <a:t> question of how humans are capable of learning such powerful generalizations from such sparse data.</a:t>
            </a:r>
          </a:p>
          <a:p>
            <a:r>
              <a:rPr lang="en-US" dirty="0"/>
              <a:t>Typical machine learning algorithms only do one of these, and they usually require more data!</a:t>
            </a:r>
          </a:p>
          <a:p>
            <a:r>
              <a:rPr lang="en-US" dirty="0"/>
              <a:t>In the past weeks we’ve been learning a new learning algorithm, so let’s see how it performs with respect to these challenges.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555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induction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C54-110D-5FE7-3C15-35BB5ABA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6105" cy="4351338"/>
          </a:xfrm>
        </p:spPr>
        <p:txBody>
          <a:bodyPr/>
          <a:lstStyle/>
          <a:p>
            <a:r>
              <a:rPr lang="en-US" dirty="0"/>
              <a:t>In order to see what the paper is going, we need a slightly different framing from what we’ve seen this far.</a:t>
            </a:r>
          </a:p>
          <a:p>
            <a:r>
              <a:rPr lang="en-US" dirty="0"/>
              <a:t>Consider the following problem: </a:t>
            </a:r>
          </a:p>
          <a:p>
            <a:pPr lvl="1"/>
            <a:r>
              <a:rPr lang="en-US" dirty="0"/>
              <a:t>We have some input-output combos from an unknown computer program</a:t>
            </a:r>
          </a:p>
          <a:p>
            <a:pPr lvl="1"/>
            <a:r>
              <a:rPr lang="en-US" dirty="0"/>
              <a:t>We want to infer a computer program that gives those input-outputs.</a:t>
            </a:r>
          </a:p>
          <a:p>
            <a:r>
              <a:rPr lang="en-US" dirty="0"/>
              <a:t>In principle, there’s many ways of doing this, e.g., genetic algorithms</a:t>
            </a:r>
          </a:p>
          <a:p>
            <a:r>
              <a:rPr lang="en-US" dirty="0"/>
              <a:t>You can probably see how this is related to the stuff we’ve seen this far: we can interpret inference in an </a:t>
            </a:r>
            <a:r>
              <a:rPr lang="en-US" dirty="0" err="1"/>
              <a:t>LoT</a:t>
            </a:r>
            <a:r>
              <a:rPr lang="en-US" dirty="0"/>
              <a:t> as a case of program induction.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072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7130-BC58-E855-0AE5-84A98C07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fundamental ideas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E082-77A8-0C99-63D0-BC91DF72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paper has very many ideas, but the main ones are to bring together:</a:t>
            </a:r>
          </a:p>
          <a:p>
            <a:r>
              <a:rPr lang="en-US" dirty="0"/>
              <a:t>Compositionality</a:t>
            </a:r>
          </a:p>
          <a:p>
            <a:pPr lvl="1"/>
            <a:r>
              <a:rPr lang="en-US" dirty="0"/>
              <a:t>Programs are build compositionally like we have seen with </a:t>
            </a:r>
            <a:r>
              <a:rPr lang="en-US" dirty="0" err="1"/>
              <a:t>pLoT</a:t>
            </a:r>
            <a:endParaRPr lang="en-US" dirty="0"/>
          </a:p>
          <a:p>
            <a:r>
              <a:rPr lang="en-US" dirty="0"/>
              <a:t>Causality</a:t>
            </a:r>
          </a:p>
          <a:p>
            <a:pPr lvl="1"/>
            <a:r>
              <a:rPr lang="en-US" dirty="0"/>
              <a:t>The programs capture the causal structure of how the images are generated</a:t>
            </a:r>
          </a:p>
          <a:p>
            <a:r>
              <a:rPr lang="en-US" dirty="0"/>
              <a:t>Learning-to-learn</a:t>
            </a:r>
          </a:p>
          <a:p>
            <a:pPr lvl="1"/>
            <a:r>
              <a:rPr lang="en-US" dirty="0"/>
              <a:t>In addition to the things we’ve already learned, this model build a </a:t>
            </a:r>
            <a:r>
              <a:rPr lang="en-US" i="1" dirty="0"/>
              <a:t>hierarchical</a:t>
            </a:r>
            <a:r>
              <a:rPr lang="en-US" dirty="0"/>
              <a:t> prior, where experiences with previous concepts change the probability of new ones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569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Widescreen</PresentationFormat>
  <Paragraphs>127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Georgia</vt:lpstr>
      <vt:lpstr>Office Theme</vt:lpstr>
      <vt:lpstr>Probabilistic program induction of symbols</vt:lpstr>
      <vt:lpstr>Where are we?</vt:lpstr>
      <vt:lpstr>Few-shot learning</vt:lpstr>
      <vt:lpstr>Few-shot learning</vt:lpstr>
      <vt:lpstr>Few-shot learning</vt:lpstr>
      <vt:lpstr>Few-shot learning</vt:lpstr>
      <vt:lpstr>Cognitive problem</vt:lpstr>
      <vt:lpstr>Program induction</vt:lpstr>
      <vt:lpstr>Some fundamental ideas</vt:lpstr>
      <vt:lpstr>Bayesian Program Learning</vt:lpstr>
      <vt:lpstr>Bayesian Program Learning</vt:lpstr>
      <vt:lpstr>The plan</vt:lpstr>
      <vt:lpstr>The five tasks</vt:lpstr>
      <vt:lpstr>The five tasks</vt:lpstr>
      <vt:lpstr>The five tasks</vt:lpstr>
      <vt:lpstr>The five tasks</vt:lpstr>
      <vt:lpstr>The five tasks</vt:lpstr>
      <vt:lpstr>Summary of results</vt:lpstr>
      <vt:lpstr>Future directions?</vt:lpstr>
      <vt:lpstr>Kinships terms</vt:lpstr>
      <vt:lpstr>Kinships terms – Data</vt:lpstr>
      <vt:lpstr>Kinships terms – Hypothesis space</vt:lpstr>
      <vt:lpstr>Kinships terms – PCFG induced prior</vt:lpstr>
      <vt:lpstr>Kinships terms – Likelihood function</vt:lpstr>
      <vt:lpstr>Learning kinship systems in some langs</vt:lpstr>
      <vt:lpstr>Main properties of the model</vt:lpstr>
      <vt:lpstr>Main properties of the model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Fausto Carcassi</dc:creator>
  <cp:lastModifiedBy>carcassi fausto</cp:lastModifiedBy>
  <cp:revision>488</cp:revision>
  <dcterms:created xsi:type="dcterms:W3CDTF">2022-03-28T11:58:41Z</dcterms:created>
  <dcterms:modified xsi:type="dcterms:W3CDTF">2022-07-04T08:34:57Z</dcterms:modified>
</cp:coreProperties>
</file>