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9.xml" ContentType="application/vnd.openxmlformats-officedocument.presentationml.notesSlide+xml"/>
  <Override PartName="/ppt/tags/tag166.xml" ContentType="application/vnd.openxmlformats-officedocument.presentationml.tags+xml"/>
  <Override PartName="/ppt/notesSlides/notesSlide10.xml" ContentType="application/vnd.openxmlformats-officedocument.presentationml.notesSlide+xml"/>
  <Override PartName="/ppt/tags/tag167.xml" ContentType="application/vnd.openxmlformats-officedocument.presentationml.tags+xml"/>
  <Override PartName="/ppt/notesSlides/notesSlide1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5.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5" r:id="rId2"/>
    <p:sldId id="256" r:id="rId3"/>
    <p:sldId id="270" r:id="rId4"/>
    <p:sldId id="271" r:id="rId5"/>
    <p:sldId id="269" r:id="rId6"/>
    <p:sldId id="263" r:id="rId7"/>
    <p:sldId id="258" r:id="rId8"/>
    <p:sldId id="421" r:id="rId9"/>
    <p:sldId id="414" r:id="rId10"/>
    <p:sldId id="422" r:id="rId11"/>
    <p:sldId id="418" r:id="rId12"/>
    <p:sldId id="420" r:id="rId13"/>
    <p:sldId id="264" r:id="rId14"/>
    <p:sldId id="259" r:id="rId15"/>
    <p:sldId id="424" r:id="rId16"/>
    <p:sldId id="425" r:id="rId17"/>
    <p:sldId id="426" r:id="rId18"/>
    <p:sldId id="427" r:id="rId19"/>
    <p:sldId id="428" r:id="rId20"/>
    <p:sldId id="266" r:id="rId21"/>
    <p:sldId id="261" r:id="rId22"/>
    <p:sldId id="410" r:id="rId23"/>
    <p:sldId id="411" r:id="rId24"/>
    <p:sldId id="412" r:id="rId25"/>
    <p:sldId id="415" r:id="rId26"/>
    <p:sldId id="416" r:id="rId27"/>
    <p:sldId id="417" r:id="rId28"/>
    <p:sldId id="267" r:id="rId29"/>
    <p:sldId id="350" r:id="rId30"/>
    <p:sldId id="326" r:id="rId31"/>
    <p:sldId id="384" r:id="rId32"/>
    <p:sldId id="404" r:id="rId33"/>
    <p:sldId id="405" r:id="rId34"/>
    <p:sldId id="396" r:id="rId35"/>
    <p:sldId id="398" r:id="rId36"/>
    <p:sldId id="399" r:id="rId37"/>
    <p:sldId id="406" r:id="rId38"/>
    <p:sldId id="325" r:id="rId39"/>
    <p:sldId id="313" r:id="rId40"/>
    <p:sldId id="390" r:id="rId41"/>
    <p:sldId id="397" r:id="rId42"/>
    <p:sldId id="407" r:id="rId43"/>
    <p:sldId id="408" r:id="rId44"/>
    <p:sldId id="277" r:id="rId45"/>
    <p:sldId id="314" r:id="rId46"/>
    <p:sldId id="332" r:id="rId47"/>
    <p:sldId id="409" r:id="rId48"/>
    <p:sldId id="308" r:id="rId49"/>
    <p:sldId id="260" r:id="rId50"/>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CBF9"/>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47" autoAdjust="0"/>
  </p:normalViewPr>
  <p:slideViewPr>
    <p:cSldViewPr snapToGrid="0">
      <p:cViewPr varScale="1">
        <p:scale>
          <a:sx n="64" d="100"/>
          <a:sy n="64" d="100"/>
        </p:scale>
        <p:origin x="994" y="41"/>
      </p:cViewPr>
      <p:guideLst/>
    </p:cSldViewPr>
  </p:slideViewPr>
  <p:notesTextViewPr>
    <p:cViewPr>
      <p:scale>
        <a:sx n="1" d="1"/>
        <a:sy n="1" d="1"/>
      </p:scale>
      <p:origin x="0" y="0"/>
    </p:cViewPr>
  </p:notesTextViewPr>
  <p:notesViewPr>
    <p:cSldViewPr snapToGrid="0">
      <p:cViewPr varScale="1">
        <p:scale>
          <a:sx n="63" d="100"/>
          <a:sy n="63" d="100"/>
        </p:scale>
        <p:origin x="1882"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C6DF3-1D56-E10C-9398-F30041341A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a:extLst>
              <a:ext uri="{FF2B5EF4-FFF2-40B4-BE49-F238E27FC236}">
                <a16:creationId xmlns:a16="http://schemas.microsoft.com/office/drawing/2014/main" id="{F006993D-C175-4C78-3CCA-F51C4FADCC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B2975E-5F1F-4898-8F85-BF64E15DCE18}" type="datetimeFigureOut">
              <a:rPr lang="en-DE" smtClean="0"/>
              <a:t>19/08/2022</a:t>
            </a:fld>
            <a:endParaRPr lang="en-DE"/>
          </a:p>
        </p:txBody>
      </p:sp>
      <p:sp>
        <p:nvSpPr>
          <p:cNvPr id="4" name="Footer Placeholder 3">
            <a:extLst>
              <a:ext uri="{FF2B5EF4-FFF2-40B4-BE49-F238E27FC236}">
                <a16:creationId xmlns:a16="http://schemas.microsoft.com/office/drawing/2014/main" id="{4528D168-D567-90AC-CADE-7D47B85392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5" name="Slide Number Placeholder 4">
            <a:extLst>
              <a:ext uri="{FF2B5EF4-FFF2-40B4-BE49-F238E27FC236}">
                <a16:creationId xmlns:a16="http://schemas.microsoft.com/office/drawing/2014/main" id="{E17585C7-EC80-2EE1-1014-7BB4828B05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81575C-6417-412C-A69F-1E07BBF86EE5}" type="slidenum">
              <a:rPr lang="en-DE" smtClean="0"/>
              <a:t>‹#›</a:t>
            </a:fld>
            <a:endParaRPr lang="en-DE"/>
          </a:p>
        </p:txBody>
      </p:sp>
    </p:spTree>
    <p:extLst>
      <p:ext uri="{BB962C8B-B14F-4D97-AF65-F5344CB8AC3E}">
        <p14:creationId xmlns:p14="http://schemas.microsoft.com/office/powerpoint/2010/main" val="4188893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53CCA-C154-4C2A-AEFE-CC2D929D183B}" type="datetimeFigureOut">
              <a:rPr lang="en-DE" smtClean="0"/>
              <a:t>19/08/2022</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5CAF2-866C-4B9D-AF04-DA0C179C1327}" type="slidenum">
              <a:rPr lang="en-DE" smtClean="0"/>
              <a:t>‹#›</a:t>
            </a:fld>
            <a:endParaRPr lang="en-DE"/>
          </a:p>
        </p:txBody>
      </p:sp>
    </p:spTree>
    <p:extLst>
      <p:ext uri="{BB962C8B-B14F-4D97-AF65-F5344CB8AC3E}">
        <p14:creationId xmlns:p14="http://schemas.microsoft.com/office/powerpoint/2010/main" val="131133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NL" dirty="0"/>
          </a:p>
        </p:txBody>
      </p:sp>
      <p:sp>
        <p:nvSpPr>
          <p:cNvPr id="4" name="Slide Number Placeholder 3"/>
          <p:cNvSpPr>
            <a:spLocks noGrp="1"/>
          </p:cNvSpPr>
          <p:nvPr>
            <p:ph type="sldNum" sz="quarter" idx="5"/>
          </p:nvPr>
        </p:nvSpPr>
        <p:spPr/>
        <p:txBody>
          <a:bodyPr/>
          <a:lstStyle/>
          <a:p>
            <a:fld id="{1BD062ED-5CC3-421F-9EED-9B9DAF7BC284}" type="slidenum">
              <a:rPr lang="en-GB" smtClean="0"/>
              <a:t>1</a:t>
            </a:fld>
            <a:endParaRPr lang="en-GB"/>
          </a:p>
        </p:txBody>
      </p:sp>
    </p:spTree>
    <p:extLst>
      <p:ext uri="{BB962C8B-B14F-4D97-AF65-F5344CB8AC3E}">
        <p14:creationId xmlns:p14="http://schemas.microsoft.com/office/powerpoint/2010/main" val="367864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first model failed. However, this line of explanation is very intuitive, so I think it makes sense to explore it further. I consider additional pressures that might be shaping the semantics of scalar language.</a:t>
            </a:r>
          </a:p>
          <a:p>
            <a:pPr marL="171450" indent="-171450">
              <a:buFont typeface="Arial" panose="020B0604020202020204" pitchFamily="34" charset="0"/>
              <a:buChar char="•"/>
            </a:pPr>
            <a:r>
              <a:rPr lang="en-GB" dirty="0"/>
              <a:t>Besides simplicity, the most important pressure is communicative efficiency, defined as the probability that the hearer will understand what the speaker means after the speaker has observed how the world is.</a:t>
            </a:r>
          </a:p>
          <a:p>
            <a:pPr marL="171450" indent="-171450">
              <a:buFont typeface="Arial" panose="020B0604020202020204" pitchFamily="34" charset="0"/>
              <a:buChar char="•"/>
            </a:pPr>
            <a:r>
              <a:rPr lang="en-GB" dirty="0"/>
              <a:t>What this probability is will depend on how the speaker picks a signal given an observation and how a hearer picks a meaning given a signal. Present model of literal communication.</a:t>
            </a:r>
          </a:p>
          <a:p>
            <a:pPr marL="171450" indent="-171450">
              <a:buFont typeface="Arial" panose="020B0604020202020204" pitchFamily="34" charset="0"/>
              <a:buChar char="•"/>
            </a:pPr>
            <a:r>
              <a:rPr lang="en-GB" dirty="0"/>
              <a:t>This is prima facie a promising approach because intuitively the problem with degenerate meanings is that they are communicatively bad.</a:t>
            </a:r>
          </a:p>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39</a:t>
            </a:fld>
            <a:endParaRPr lang="en-GB"/>
          </a:p>
        </p:txBody>
      </p:sp>
    </p:spTree>
    <p:extLst>
      <p:ext uri="{BB962C8B-B14F-4D97-AF65-F5344CB8AC3E}">
        <p14:creationId xmlns:p14="http://schemas.microsoft.com/office/powerpoint/2010/main" val="35698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40</a:t>
            </a:fld>
            <a:endParaRPr lang="en-GB"/>
          </a:p>
        </p:txBody>
      </p:sp>
    </p:spTree>
    <p:extLst>
      <p:ext uri="{BB962C8B-B14F-4D97-AF65-F5344CB8AC3E}">
        <p14:creationId xmlns:p14="http://schemas.microsoft.com/office/powerpoint/2010/main" val="128799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41</a:t>
            </a:fld>
            <a:endParaRPr lang="en-GB"/>
          </a:p>
        </p:txBody>
      </p:sp>
    </p:spTree>
    <p:extLst>
      <p:ext uri="{BB962C8B-B14F-4D97-AF65-F5344CB8AC3E}">
        <p14:creationId xmlns:p14="http://schemas.microsoft.com/office/powerpoint/2010/main" val="229910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(Present the results)</a:t>
            </a:r>
          </a:p>
          <a:p>
            <a:pPr marL="171450" indent="-171450">
              <a:buFont typeface="Arial" panose="020B0604020202020204" pitchFamily="34" charset="0"/>
              <a:buChar char="•"/>
            </a:pPr>
            <a:r>
              <a:rPr lang="en-GB" dirty="0"/>
              <a:t>The second proposal overshoots, so to speak. The languages jump the monotonic phase and directly become non-monotonic. </a:t>
            </a:r>
          </a:p>
          <a:p>
            <a:pPr marL="171450" indent="-171450">
              <a:buFont typeface="Arial" panose="020B0604020202020204" pitchFamily="34" charset="0"/>
              <a:buChar char="•"/>
            </a:pPr>
            <a:r>
              <a:rPr lang="en-GB" dirty="0"/>
              <a:t>On a moment’s reflection, this makes sense. Any overlap between meanings is going to reduce the communicative accuracy of the language, and having three monotonic extensions necessarily implies overlap to some extent.</a:t>
            </a:r>
          </a:p>
          <a:p>
            <a:pPr marL="171450" indent="-171450">
              <a:buFont typeface="Arial" panose="020B0604020202020204" pitchFamily="34" charset="0"/>
              <a:buChar char="•"/>
            </a:pPr>
            <a:r>
              <a:rPr lang="en-GB" dirty="0"/>
              <a:t>However, especially when scalar language is involved, the way communication was modelled in the second model is inadequate. </a:t>
            </a:r>
          </a:p>
          <a:p>
            <a:pPr marL="171450" indent="-171450">
              <a:buFont typeface="Arial" panose="020B0604020202020204" pitchFamily="34" charset="0"/>
              <a:buChar char="•"/>
            </a:pPr>
            <a:r>
              <a:rPr lang="en-GB" dirty="0"/>
              <a:t>When scalar language is involved, pragmatic skills (scalar implicatures) influence how speakers pick a signal and how hearers interpret it in very important ways. </a:t>
            </a:r>
          </a:p>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42</a:t>
            </a:fld>
            <a:endParaRPr lang="en-GB"/>
          </a:p>
        </p:txBody>
      </p:sp>
    </p:spTree>
    <p:extLst>
      <p:ext uri="{BB962C8B-B14F-4D97-AF65-F5344CB8AC3E}">
        <p14:creationId xmlns:p14="http://schemas.microsoft.com/office/powerpoint/2010/main" val="4254031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Given three monotonic signals, at least two overlap</a:t>
            </a:r>
          </a:p>
          <a:p>
            <a:pPr marL="171450" indent="-171450">
              <a:buFont typeface="Arial" panose="020B0604020202020204" pitchFamily="34" charset="0"/>
              <a:buChar char="•"/>
            </a:pPr>
            <a:r>
              <a:rPr lang="en-GB" dirty="0"/>
              <a:t>Given the way we defined communicative accuracy, a completely monotonic language cannot be optimal</a:t>
            </a:r>
          </a:p>
          <a:p>
            <a:pPr marL="171450" indent="-171450">
              <a:buFont typeface="Arial" panose="020B0604020202020204" pitchFamily="34" charset="0"/>
              <a:buChar char="•"/>
            </a:pPr>
            <a:r>
              <a:rPr lang="en-GB" dirty="0"/>
              <a:t>The problem is that agents produce and understand just using the literal meanings in their language. But we know that is not how humans use scalar expressions.</a:t>
            </a:r>
          </a:p>
          <a:p>
            <a:pPr marL="171450" indent="-171450">
              <a:buFont typeface="Arial" panose="020B0604020202020204" pitchFamily="34" charset="0"/>
              <a:buChar char="•"/>
            </a:pPr>
            <a:r>
              <a:rPr lang="en-GB" dirty="0"/>
              <a:t>Therefore, we can try and implement more sophisticated behaviour</a:t>
            </a:r>
          </a:p>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43</a:t>
            </a:fld>
            <a:endParaRPr lang="en-GB"/>
          </a:p>
        </p:txBody>
      </p:sp>
    </p:spTree>
    <p:extLst>
      <p:ext uri="{BB962C8B-B14F-4D97-AF65-F5344CB8AC3E}">
        <p14:creationId xmlns:p14="http://schemas.microsoft.com/office/powerpoint/2010/main" val="238771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We </a:t>
            </a:r>
            <a:r>
              <a:rPr lang="en-GB" dirty="0"/>
              <a:t>know</a:t>
            </a:r>
            <a:r>
              <a:rPr lang="en-GB" baseline="0" dirty="0"/>
              <a:t> that communication with scalar terms is not adequately modelled by the literal agents we implemented in </a:t>
            </a:r>
            <a:r>
              <a:rPr lang="en-GB" baseline="0"/>
              <a:t>the second model.</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44</a:t>
            </a:fld>
            <a:endParaRPr lang="en-GB"/>
          </a:p>
        </p:txBody>
      </p:sp>
    </p:spTree>
    <p:extLst>
      <p:ext uri="{BB962C8B-B14F-4D97-AF65-F5344CB8AC3E}">
        <p14:creationId xmlns:p14="http://schemas.microsoft.com/office/powerpoint/2010/main" val="364903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We </a:t>
            </a:r>
            <a:r>
              <a:rPr lang="en-GB" dirty="0"/>
              <a:t>know</a:t>
            </a:r>
            <a:r>
              <a:rPr lang="en-GB" baseline="0" dirty="0"/>
              <a:t> that communication with scalar terms is not adequately modelled by the literal agents we implemented in </a:t>
            </a:r>
            <a:r>
              <a:rPr lang="en-GB" baseline="0"/>
              <a:t>the second model.</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45</a:t>
            </a:fld>
            <a:endParaRPr lang="en-GB"/>
          </a:p>
        </p:txBody>
      </p:sp>
    </p:spTree>
    <p:extLst>
      <p:ext uri="{BB962C8B-B14F-4D97-AF65-F5344CB8AC3E}">
        <p14:creationId xmlns:p14="http://schemas.microsoft.com/office/powerpoint/2010/main" val="213385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We </a:t>
            </a:r>
            <a:r>
              <a:rPr lang="en-GB" dirty="0"/>
              <a:t>know</a:t>
            </a:r>
            <a:r>
              <a:rPr lang="en-GB" baseline="0" dirty="0"/>
              <a:t> that communication with scalar terms is not adequately modelled by the literal agents we implemented in </a:t>
            </a:r>
            <a:r>
              <a:rPr lang="en-GB" baseline="0"/>
              <a:t>the second model.</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46</a:t>
            </a:fld>
            <a:endParaRPr lang="en-GB"/>
          </a:p>
        </p:txBody>
      </p:sp>
    </p:spTree>
    <p:extLst>
      <p:ext uri="{BB962C8B-B14F-4D97-AF65-F5344CB8AC3E}">
        <p14:creationId xmlns:p14="http://schemas.microsoft.com/office/powerpoint/2010/main" val="241443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AB15CAF2-866C-4B9D-AF04-DA0C179C1327}" type="slidenum">
              <a:rPr lang="en-DE" smtClean="0"/>
              <a:t>3</a:t>
            </a:fld>
            <a:endParaRPr lang="en-DE"/>
          </a:p>
        </p:txBody>
      </p:sp>
    </p:spTree>
    <p:extLst>
      <p:ext uri="{BB962C8B-B14F-4D97-AF65-F5344CB8AC3E}">
        <p14:creationId xmlns:p14="http://schemas.microsoft.com/office/powerpoint/2010/main" val="35738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AB15CAF2-866C-4B9D-AF04-DA0C179C1327}" type="slidenum">
              <a:rPr lang="en-DE" smtClean="0"/>
              <a:t>11</a:t>
            </a:fld>
            <a:endParaRPr lang="en-DE"/>
          </a:p>
        </p:txBody>
      </p:sp>
    </p:spTree>
    <p:extLst>
      <p:ext uri="{BB962C8B-B14F-4D97-AF65-F5344CB8AC3E}">
        <p14:creationId xmlns:p14="http://schemas.microsoft.com/office/powerpoint/2010/main" val="370261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29</a:t>
            </a:fld>
            <a:endParaRPr lang="en-GB"/>
          </a:p>
        </p:txBody>
      </p:sp>
    </p:spTree>
    <p:extLst>
      <p:ext uri="{BB962C8B-B14F-4D97-AF65-F5344CB8AC3E}">
        <p14:creationId xmlns:p14="http://schemas.microsoft.com/office/powerpoint/2010/main" val="174367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31</a:t>
            </a:fld>
            <a:endParaRPr lang="en-GB"/>
          </a:p>
        </p:txBody>
      </p:sp>
    </p:spTree>
    <p:extLst>
      <p:ext uri="{BB962C8B-B14F-4D97-AF65-F5344CB8AC3E}">
        <p14:creationId xmlns:p14="http://schemas.microsoft.com/office/powerpoint/2010/main" val="223539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32</a:t>
            </a:fld>
            <a:endParaRPr lang="en-GB"/>
          </a:p>
        </p:txBody>
      </p:sp>
    </p:spTree>
    <p:extLst>
      <p:ext uri="{BB962C8B-B14F-4D97-AF65-F5344CB8AC3E}">
        <p14:creationId xmlns:p14="http://schemas.microsoft.com/office/powerpoint/2010/main" val="261778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shown that there is an interesting difference between nouns and gradable adjectives in terms of their extensions in the conceptual spaces. Nouns are merely convex, while gradable adjectives are monotonic.</a:t>
            </a:r>
          </a:p>
          <a:p>
            <a:endParaRPr lang="en-GB" dirty="0"/>
          </a:p>
          <a:p>
            <a:r>
              <a:rPr lang="en-GB" dirty="0"/>
              <a:t>I went over an explanation of the convexity of nouns: nouns are convex because convex extensions are the simplest to encode with the descriptive resources given by nominal conceptual spaces</a:t>
            </a:r>
          </a:p>
          <a:p>
            <a:endParaRPr lang="en-GB" dirty="0"/>
          </a:p>
          <a:p>
            <a:r>
              <a:rPr lang="en-GB" dirty="0"/>
              <a:t>I proposed that we should look for an explanation for the monotonicity of gradable adjectives that’s similar to the explanation of convexity for nouns, since the two phenomena are very similar</a:t>
            </a:r>
          </a:p>
          <a:p>
            <a:endParaRPr lang="en-GB" dirty="0"/>
          </a:p>
          <a:p>
            <a:r>
              <a:rPr lang="en-GB" dirty="0"/>
              <a:t>Since the explanation for the convexity of nouns depends on the structure of nominal spaces, I proposed a structure for adjectival conceptual spaces.</a:t>
            </a:r>
          </a:p>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36</a:t>
            </a:fld>
            <a:endParaRPr lang="en-GB"/>
          </a:p>
        </p:txBody>
      </p:sp>
    </p:spTree>
    <p:extLst>
      <p:ext uri="{BB962C8B-B14F-4D97-AF65-F5344CB8AC3E}">
        <p14:creationId xmlns:p14="http://schemas.microsoft.com/office/powerpoint/2010/main" val="280491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first model failed. However, this line of explanation is very intuitive, so I think it makes sense to explore it further. I consider additional pressures that might be shaping the semantics of scalar language.</a:t>
            </a:r>
          </a:p>
          <a:p>
            <a:pPr marL="171450" indent="-171450">
              <a:buFont typeface="Arial" panose="020B0604020202020204" pitchFamily="34" charset="0"/>
              <a:buChar char="•"/>
            </a:pPr>
            <a:r>
              <a:rPr lang="en-GB" dirty="0"/>
              <a:t>Besides simplicity, the most important pressure is communicative efficiency, defined as the probability that the hearer will understand what the speaker means after the speaker has observed how the world is.</a:t>
            </a:r>
          </a:p>
          <a:p>
            <a:pPr marL="171450" indent="-171450">
              <a:buFont typeface="Arial" panose="020B0604020202020204" pitchFamily="34" charset="0"/>
              <a:buChar char="•"/>
            </a:pPr>
            <a:r>
              <a:rPr lang="en-GB" dirty="0"/>
              <a:t>What this probability is will depend on how the speaker picks a signal given an observation and how a hearer picks a meaning given a signal. Present model of literal communication.</a:t>
            </a:r>
          </a:p>
          <a:p>
            <a:pPr marL="171450" indent="-171450">
              <a:buFont typeface="Arial" panose="020B0604020202020204" pitchFamily="34" charset="0"/>
              <a:buChar char="•"/>
            </a:pPr>
            <a:r>
              <a:rPr lang="en-GB" dirty="0"/>
              <a:t>This is prima facie a promising approach because intuitively the problem with degenerate meanings is that they are communicatively bad.</a:t>
            </a:r>
          </a:p>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37</a:t>
            </a:fld>
            <a:endParaRPr lang="en-GB"/>
          </a:p>
        </p:txBody>
      </p:sp>
    </p:spTree>
    <p:extLst>
      <p:ext uri="{BB962C8B-B14F-4D97-AF65-F5344CB8AC3E}">
        <p14:creationId xmlns:p14="http://schemas.microsoft.com/office/powerpoint/2010/main" val="269322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first model failed. However, this line of explanation is very intuitive, so I think it makes sense to explore it further. I consider additional pressures that might be shaping the semantics of scalar language.</a:t>
            </a:r>
          </a:p>
          <a:p>
            <a:pPr marL="171450" indent="-171450">
              <a:buFont typeface="Arial" panose="020B0604020202020204" pitchFamily="34" charset="0"/>
              <a:buChar char="•"/>
            </a:pPr>
            <a:r>
              <a:rPr lang="en-GB" dirty="0"/>
              <a:t>Besides simplicity, the most important pressure is communicative efficiency, defined as the probability that the hearer will understand what the speaker means after the speaker has observed how the world is.</a:t>
            </a:r>
          </a:p>
          <a:p>
            <a:pPr marL="171450" indent="-171450">
              <a:buFont typeface="Arial" panose="020B0604020202020204" pitchFamily="34" charset="0"/>
              <a:buChar char="•"/>
            </a:pPr>
            <a:r>
              <a:rPr lang="en-GB" dirty="0"/>
              <a:t>What this probability is will depend on how the speaker picks a signal given an observation and how a hearer picks a meaning given a signal. Present model of literal communication.</a:t>
            </a:r>
          </a:p>
          <a:p>
            <a:pPr marL="171450" indent="-171450">
              <a:buFont typeface="Arial" panose="020B0604020202020204" pitchFamily="34" charset="0"/>
              <a:buChar char="•"/>
            </a:pPr>
            <a:r>
              <a:rPr lang="en-GB" dirty="0"/>
              <a:t>This is prima facie a promising approach because intuitively the problem with degenerate meanings is that they are communicatively bad.</a:t>
            </a:r>
          </a:p>
          <a:p>
            <a:endParaRPr lang="en-GB" dirty="0"/>
          </a:p>
        </p:txBody>
      </p:sp>
      <p:sp>
        <p:nvSpPr>
          <p:cNvPr id="4" name="Slide Number Placeholder 3"/>
          <p:cNvSpPr>
            <a:spLocks noGrp="1"/>
          </p:cNvSpPr>
          <p:nvPr>
            <p:ph type="sldNum" sz="quarter" idx="10"/>
          </p:nvPr>
        </p:nvSpPr>
        <p:spPr/>
        <p:txBody>
          <a:bodyPr/>
          <a:lstStyle/>
          <a:p>
            <a:fld id="{CE5DB29A-64B9-4A60-B033-6558743FA51A}" type="slidenum">
              <a:rPr lang="en-GB" smtClean="0"/>
              <a:t>38</a:t>
            </a:fld>
            <a:endParaRPr lang="en-GB"/>
          </a:p>
        </p:txBody>
      </p:sp>
    </p:spTree>
    <p:extLst>
      <p:ext uri="{BB962C8B-B14F-4D97-AF65-F5344CB8AC3E}">
        <p14:creationId xmlns:p14="http://schemas.microsoft.com/office/powerpoint/2010/main" val="326041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9F0BD2-D149-4DB3-98D3-94A1441EE48A}"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668F9-711D-422D-ADE6-398F53E60EDF}" type="slidenum">
              <a:rPr lang="en-GB" smtClean="0"/>
              <a:t>‹#›</a:t>
            </a:fld>
            <a:endParaRPr lang="en-GB"/>
          </a:p>
        </p:txBody>
      </p:sp>
      <p:sp>
        <p:nvSpPr>
          <p:cNvPr id="7" name="Title 1">
            <a:extLst>
              <a:ext uri="{FF2B5EF4-FFF2-40B4-BE49-F238E27FC236}">
                <a16:creationId xmlns:a16="http://schemas.microsoft.com/office/drawing/2014/main" id="{4BA6D33B-A092-235C-B61F-47392B173C7F}"/>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US" dirty="0"/>
              <a:t>Click to edit Master title style</a:t>
            </a:r>
            <a:endParaRPr lang="en-DE" dirty="0"/>
          </a:p>
        </p:txBody>
      </p:sp>
      <p:sp>
        <p:nvSpPr>
          <p:cNvPr id="8" name="Subtitle 2">
            <a:extLst>
              <a:ext uri="{FF2B5EF4-FFF2-40B4-BE49-F238E27FC236}">
                <a16:creationId xmlns:a16="http://schemas.microsoft.com/office/drawing/2014/main" id="{106A3517-BF2A-75D4-5DF5-BF7F5EB30707}"/>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Tree>
    <p:extLst>
      <p:ext uri="{BB962C8B-B14F-4D97-AF65-F5344CB8AC3E}">
        <p14:creationId xmlns:p14="http://schemas.microsoft.com/office/powerpoint/2010/main" val="246895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F10AB-5E38-4768-BE1A-E158906874BE}"/>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3" name="Footer Placeholder 2">
            <a:extLst>
              <a:ext uri="{FF2B5EF4-FFF2-40B4-BE49-F238E27FC236}">
                <a16:creationId xmlns:a16="http://schemas.microsoft.com/office/drawing/2014/main" id="{FF594C2A-0E37-479D-8FF3-FCFC8494A7DF}"/>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73F2A046-ECDA-43B8-ADAA-2EFDEC358EAC}"/>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209291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6CC-D4AC-41D8-B53C-2D799B756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BBEE53B6-DBF0-4798-B8C1-A54D0E473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6BD37FA6-0256-429A-BFE1-9C7763428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1B8A1A-4C5A-4EFD-880D-17DF0E82AB64}"/>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6" name="Footer Placeholder 5">
            <a:extLst>
              <a:ext uri="{FF2B5EF4-FFF2-40B4-BE49-F238E27FC236}">
                <a16:creationId xmlns:a16="http://schemas.microsoft.com/office/drawing/2014/main" id="{E77BCB47-A734-4834-992B-2BBB15D99226}"/>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65C9D9AE-3D36-4CA5-A241-33B974B06F46}"/>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2446616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ADB5-2B31-4B90-898F-EF6342A7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975E8274-2057-4A1F-ADC6-7F4B98234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1453BA8A-0A21-49AE-B1D5-B1FBD296B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7C027-CFD3-49E2-8087-346F432E6BEF}"/>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6" name="Footer Placeholder 5">
            <a:extLst>
              <a:ext uri="{FF2B5EF4-FFF2-40B4-BE49-F238E27FC236}">
                <a16:creationId xmlns:a16="http://schemas.microsoft.com/office/drawing/2014/main" id="{EF6B0F18-65ED-45AF-92B0-C8ADD33554C3}"/>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C6E7D0BB-4E30-4D4B-98C0-4D2172E3FBD4}"/>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2316932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9BAC-EDC2-40DF-9C70-C2C3D09B21AB}"/>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CE264143-6516-4F7F-B914-3CA8CBDA8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46F38B5C-215A-4AFB-BCFA-01D7DB7607A6}"/>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5" name="Footer Placeholder 4">
            <a:extLst>
              <a:ext uri="{FF2B5EF4-FFF2-40B4-BE49-F238E27FC236}">
                <a16:creationId xmlns:a16="http://schemas.microsoft.com/office/drawing/2014/main" id="{8573D5C8-2B11-4BF7-B994-9AFBCC01CC3F}"/>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90AFCA5F-1FBF-4977-9B85-AD5129765620}"/>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3192495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D12D6-A001-47B0-B5C0-E4F868DBDF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9E6FBB47-9E18-43FB-A5ED-A89D117F51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A96D97C6-0BFC-4466-89ED-B90F5822E297}"/>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5" name="Footer Placeholder 4">
            <a:extLst>
              <a:ext uri="{FF2B5EF4-FFF2-40B4-BE49-F238E27FC236}">
                <a16:creationId xmlns:a16="http://schemas.microsoft.com/office/drawing/2014/main" id="{E1170218-24B3-4EF0-887D-750817259AFC}"/>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D99ABE0F-D314-4C66-8A1A-45AB799EC4BE}"/>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28890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9F0BD2-D149-4DB3-98D3-94A1441EE48A}"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668F9-711D-422D-ADE6-398F53E60EDF}" type="slidenum">
              <a:rPr lang="en-GB" smtClean="0"/>
              <a:t>‹#›</a:t>
            </a:fld>
            <a:endParaRPr lang="en-GB"/>
          </a:p>
        </p:txBody>
      </p:sp>
      <p:sp>
        <p:nvSpPr>
          <p:cNvPr id="7" name="Title 1">
            <a:extLst>
              <a:ext uri="{FF2B5EF4-FFF2-40B4-BE49-F238E27FC236}">
                <a16:creationId xmlns:a16="http://schemas.microsoft.com/office/drawing/2014/main" id="{E5E53E20-01B2-5661-1138-464066AF77D6}"/>
              </a:ext>
            </a:extLst>
          </p:cNvPr>
          <p:cNvSpPr>
            <a:spLocks noGrp="1"/>
          </p:cNvSpPr>
          <p:nvPr>
            <p:ph type="title"/>
          </p:nvPr>
        </p:nvSpPr>
        <p:spPr>
          <a:xfrm>
            <a:off x="838200" y="365125"/>
            <a:ext cx="10515600" cy="1325563"/>
          </a:xfrm>
        </p:spPr>
        <p:txBody>
          <a:bodyPr/>
          <a:lstStyle>
            <a:lvl1pPr>
              <a:defRPr>
                <a:latin typeface="+mj-lt"/>
              </a:defRPr>
            </a:lvl1pPr>
          </a:lstStyle>
          <a:p>
            <a:r>
              <a:rPr lang="en-US" dirty="0"/>
              <a:t>Click to edit Master title style</a:t>
            </a:r>
            <a:endParaRPr lang="en-DE" dirty="0"/>
          </a:p>
        </p:txBody>
      </p:sp>
      <p:sp>
        <p:nvSpPr>
          <p:cNvPr id="8" name="Content Placeholder 2">
            <a:extLst>
              <a:ext uri="{FF2B5EF4-FFF2-40B4-BE49-F238E27FC236}">
                <a16:creationId xmlns:a16="http://schemas.microsoft.com/office/drawing/2014/main" id="{D169A502-E5DD-6BEF-5872-2118789C0413}"/>
              </a:ext>
            </a:extLst>
          </p:cNvPr>
          <p:cNvSpPr>
            <a:spLocks noGrp="1"/>
          </p:cNvSpPr>
          <p:nvPr>
            <p:ph idx="1"/>
          </p:nvPr>
        </p:nvSpPr>
        <p:spPr>
          <a:xfrm>
            <a:off x="838200" y="1825625"/>
            <a:ext cx="10515600" cy="4351338"/>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E" dirty="0"/>
          </a:p>
        </p:txBody>
      </p:sp>
    </p:spTree>
    <p:extLst>
      <p:ext uri="{BB962C8B-B14F-4D97-AF65-F5344CB8AC3E}">
        <p14:creationId xmlns:p14="http://schemas.microsoft.com/office/powerpoint/2010/main" val="283548200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50514"/>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83681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9F0BD2-D149-4DB3-98D3-94A1441EE48A}"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32756359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6260-0FB1-4E48-A417-C9D5A35ECE4F}"/>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US" dirty="0"/>
              <a:t>Click to edit Master title style</a:t>
            </a:r>
            <a:endParaRPr lang="en-DE" dirty="0"/>
          </a:p>
        </p:txBody>
      </p:sp>
      <p:sp>
        <p:nvSpPr>
          <p:cNvPr id="3" name="Subtitle 2">
            <a:extLst>
              <a:ext uri="{FF2B5EF4-FFF2-40B4-BE49-F238E27FC236}">
                <a16:creationId xmlns:a16="http://schemas.microsoft.com/office/drawing/2014/main" id="{3D4B3B01-5E98-47AA-90A0-F242C8391974}"/>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A93EDA13-2853-4607-80AC-F095D4AB4488}"/>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5" name="Footer Placeholder 4">
            <a:extLst>
              <a:ext uri="{FF2B5EF4-FFF2-40B4-BE49-F238E27FC236}">
                <a16:creationId xmlns:a16="http://schemas.microsoft.com/office/drawing/2014/main" id="{B3F30EB4-C0E7-4A92-BF02-30866F8670C5}"/>
              </a:ext>
            </a:extLst>
          </p:cNvPr>
          <p:cNvSpPr>
            <a:spLocks noGrp="1"/>
          </p:cNvSpPr>
          <p:nvPr>
            <p:ph type="ftr" sz="quarter" idx="11"/>
          </p:nvPr>
        </p:nvSpPr>
        <p:spPr/>
        <p:txBody>
          <a:bodyPr/>
          <a:lstStyle/>
          <a:p>
            <a:r>
              <a:rPr lang="en-US" dirty="0"/>
              <a:t>The probabilistic Language of Thought</a:t>
            </a:r>
            <a:endParaRPr lang="en-DE" dirty="0"/>
          </a:p>
        </p:txBody>
      </p:sp>
      <p:sp>
        <p:nvSpPr>
          <p:cNvPr id="6" name="Slide Number Placeholder 5">
            <a:extLst>
              <a:ext uri="{FF2B5EF4-FFF2-40B4-BE49-F238E27FC236}">
                <a16:creationId xmlns:a16="http://schemas.microsoft.com/office/drawing/2014/main" id="{D34CAE0D-0677-427E-A19E-FFEE3AE31A51}"/>
              </a:ext>
            </a:extLst>
          </p:cNvPr>
          <p:cNvSpPr>
            <a:spLocks noGrp="1"/>
          </p:cNvSpPr>
          <p:nvPr>
            <p:ph type="sldNum" sz="quarter" idx="12"/>
          </p:nvPr>
        </p:nvSpPr>
        <p:spPr/>
        <p:txBody>
          <a:bodyPr/>
          <a:lstStyle/>
          <a:p>
            <a:fld id="{87C6F9F5-FD91-41AF-9631-9F406EBEB36A}" type="slidenum">
              <a:rPr lang="en-DE" smtClean="0"/>
              <a:t>‹#›</a:t>
            </a:fld>
            <a:endParaRPr lang="en-DE" dirty="0"/>
          </a:p>
        </p:txBody>
      </p:sp>
    </p:spTree>
    <p:extLst>
      <p:ext uri="{BB962C8B-B14F-4D97-AF65-F5344CB8AC3E}">
        <p14:creationId xmlns:p14="http://schemas.microsoft.com/office/powerpoint/2010/main" val="42089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9BDA-2223-4072-A33C-2932510DE2BD}"/>
              </a:ext>
            </a:extLst>
          </p:cNvPr>
          <p:cNvSpPr>
            <a:spLocks noGrp="1"/>
          </p:cNvSpPr>
          <p:nvPr>
            <p:ph type="title"/>
          </p:nvPr>
        </p:nvSpPr>
        <p:spPr/>
        <p:txBody>
          <a:bodyPr/>
          <a:lstStyle>
            <a:lvl1pPr>
              <a:defRPr>
                <a:latin typeface="+mj-lt"/>
              </a:defRPr>
            </a:lvl1pPr>
          </a:lstStyle>
          <a:p>
            <a:r>
              <a:rPr lang="en-US" dirty="0"/>
              <a:t>Click to edit Master title style</a:t>
            </a:r>
            <a:endParaRPr lang="en-DE" dirty="0"/>
          </a:p>
        </p:txBody>
      </p:sp>
      <p:sp>
        <p:nvSpPr>
          <p:cNvPr id="3" name="Content Placeholder 2">
            <a:extLst>
              <a:ext uri="{FF2B5EF4-FFF2-40B4-BE49-F238E27FC236}">
                <a16:creationId xmlns:a16="http://schemas.microsoft.com/office/drawing/2014/main" id="{26EFBCC7-35B6-4B87-B3D6-849E5B249E53}"/>
              </a:ext>
            </a:extLst>
          </p:cNvPr>
          <p:cNvSpPr>
            <a:spLocks noGrp="1"/>
          </p:cNvSpPr>
          <p:nvPr>
            <p:ph idx="1"/>
          </p:nvPr>
        </p:nvSpPr>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E" dirty="0"/>
          </a:p>
        </p:txBody>
      </p:sp>
      <p:sp>
        <p:nvSpPr>
          <p:cNvPr id="4" name="Date Placeholder 3">
            <a:extLst>
              <a:ext uri="{FF2B5EF4-FFF2-40B4-BE49-F238E27FC236}">
                <a16:creationId xmlns:a16="http://schemas.microsoft.com/office/drawing/2014/main" id="{0E0962A4-C028-490C-9BBA-CDA647611D43}"/>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5" name="Footer Placeholder 4">
            <a:extLst>
              <a:ext uri="{FF2B5EF4-FFF2-40B4-BE49-F238E27FC236}">
                <a16:creationId xmlns:a16="http://schemas.microsoft.com/office/drawing/2014/main" id="{9CF1D682-3089-465F-AFEC-9ABC580A98F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C3441AA8-6793-4D9D-BE87-9893D71B4A75}"/>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187605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6DF8-E1E3-4AA8-9041-C2EC2DFE36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CF371762-686F-4858-9CDB-93883B824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066B6-1E3E-46F4-A85B-52EF6E5F31C0}"/>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5" name="Footer Placeholder 4">
            <a:extLst>
              <a:ext uri="{FF2B5EF4-FFF2-40B4-BE49-F238E27FC236}">
                <a16:creationId xmlns:a16="http://schemas.microsoft.com/office/drawing/2014/main" id="{45BBDFA4-DD4D-4E4E-B505-FF129A18D359}"/>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7224F72-B4DB-4508-9A02-0FE823AAABEC}"/>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377454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7367-3847-4F9B-97BE-F1FA19F8350E}"/>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CD17E194-ED46-407F-BA51-4E8F7C65C9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EB235BD3-2612-410E-91AD-1BF187B47D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AC81BE8A-A150-456E-AE42-54D977D504AA}"/>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6" name="Footer Placeholder 5">
            <a:extLst>
              <a:ext uri="{FF2B5EF4-FFF2-40B4-BE49-F238E27FC236}">
                <a16:creationId xmlns:a16="http://schemas.microsoft.com/office/drawing/2014/main" id="{73F884C7-1E6D-44DE-B0C9-B3345E7F4C26}"/>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4EBE0AC8-F74A-4AE8-8FE7-F14AB39EF7E1}"/>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282673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894D-DCF1-4F33-9310-E6A26C1FB755}"/>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511F5F88-42E0-4D3C-BBE7-F1723D3B0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A52408-2148-4EE5-B320-00D3E51F03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0A3CE8F7-A745-4333-B8CA-03D854F91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6E82E-36E1-4722-A251-45F60B71FE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80A0EDEC-F5AE-4DB0-9A2B-908CFCC3ED35}"/>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8" name="Footer Placeholder 7">
            <a:extLst>
              <a:ext uri="{FF2B5EF4-FFF2-40B4-BE49-F238E27FC236}">
                <a16:creationId xmlns:a16="http://schemas.microsoft.com/office/drawing/2014/main" id="{D0EC726A-3271-45D2-A025-8E516786051D}"/>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A7C42EDC-B302-4851-A2E4-A4DB78F72839}"/>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406286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B041-E555-481A-8EAE-7A11486ADC76}"/>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B0CCFAA3-FAB8-4D70-8330-4AAEB57ACFED}"/>
              </a:ext>
            </a:extLst>
          </p:cNvPr>
          <p:cNvSpPr>
            <a:spLocks noGrp="1"/>
          </p:cNvSpPr>
          <p:nvPr>
            <p:ph type="dt" sz="half" idx="10"/>
          </p:nvPr>
        </p:nvSpPr>
        <p:spPr/>
        <p:txBody>
          <a:bodyPr/>
          <a:lstStyle/>
          <a:p>
            <a:fld id="{ED94CEEB-4757-4CEF-A2B8-DD5B351715CD}" type="datetimeFigureOut">
              <a:rPr lang="en-DE" smtClean="0"/>
              <a:t>19/08/2022</a:t>
            </a:fld>
            <a:endParaRPr lang="en-DE"/>
          </a:p>
        </p:txBody>
      </p:sp>
      <p:sp>
        <p:nvSpPr>
          <p:cNvPr id="4" name="Footer Placeholder 3">
            <a:extLst>
              <a:ext uri="{FF2B5EF4-FFF2-40B4-BE49-F238E27FC236}">
                <a16:creationId xmlns:a16="http://schemas.microsoft.com/office/drawing/2014/main" id="{A9512BF0-8812-4FD1-AD8C-1587BFAB9D31}"/>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F6EBA54B-8E5F-49AA-8D5E-9119A96393DA}"/>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150565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CCBF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6A8D32-E9AF-40D5-9668-F89D585DB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DE" dirty="0"/>
          </a:p>
        </p:txBody>
      </p:sp>
      <p:sp>
        <p:nvSpPr>
          <p:cNvPr id="3" name="Text Placeholder 2">
            <a:extLst>
              <a:ext uri="{FF2B5EF4-FFF2-40B4-BE49-F238E27FC236}">
                <a16:creationId xmlns:a16="http://schemas.microsoft.com/office/drawing/2014/main" id="{4DA8EEBE-5E3F-4C38-8B78-A54DE516D1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E" dirty="0"/>
          </a:p>
        </p:txBody>
      </p:sp>
      <p:sp>
        <p:nvSpPr>
          <p:cNvPr id="4" name="Date Placeholder 3">
            <a:extLst>
              <a:ext uri="{FF2B5EF4-FFF2-40B4-BE49-F238E27FC236}">
                <a16:creationId xmlns:a16="http://schemas.microsoft.com/office/drawing/2014/main" id="{FC8E458C-8E35-4C74-9580-99D5C34BE4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4CEEB-4757-4CEF-A2B8-DD5B351715CD}" type="datetimeFigureOut">
              <a:rPr lang="en-DE" smtClean="0"/>
              <a:t>19/08/2022</a:t>
            </a:fld>
            <a:endParaRPr lang="en-DE" dirty="0"/>
          </a:p>
        </p:txBody>
      </p:sp>
      <p:sp>
        <p:nvSpPr>
          <p:cNvPr id="5" name="Footer Placeholder 4">
            <a:extLst>
              <a:ext uri="{FF2B5EF4-FFF2-40B4-BE49-F238E27FC236}">
                <a16:creationId xmlns:a16="http://schemas.microsoft.com/office/drawing/2014/main" id="{DE3FC748-B882-4EC3-90FE-18B8FCC12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Modelling semantic universals</a:t>
            </a:r>
            <a:endParaRPr lang="en-DE" dirty="0"/>
          </a:p>
        </p:txBody>
      </p:sp>
      <p:sp>
        <p:nvSpPr>
          <p:cNvPr id="6" name="Slide Number Placeholder 5">
            <a:extLst>
              <a:ext uri="{FF2B5EF4-FFF2-40B4-BE49-F238E27FC236}">
                <a16:creationId xmlns:a16="http://schemas.microsoft.com/office/drawing/2014/main" id="{2751FC77-59D9-428F-8080-F5DEF429E8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6F9F5-FD91-41AF-9631-9F406EBEB36A}" type="slidenum">
              <a:rPr lang="en-DE" smtClean="0"/>
              <a:t>‹#›</a:t>
            </a:fld>
            <a:endParaRPr lang="en-DE"/>
          </a:p>
        </p:txBody>
      </p:sp>
    </p:spTree>
    <p:extLst>
      <p:ext uri="{BB962C8B-B14F-4D97-AF65-F5344CB8AC3E}">
        <p14:creationId xmlns:p14="http://schemas.microsoft.com/office/powerpoint/2010/main" val="449737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29.png"/><Relationship Id="rId3" Type="http://schemas.openxmlformats.org/officeDocument/2006/relationships/tags" Target="../tags/tag3.xml"/><Relationship Id="rId21" Type="http://schemas.openxmlformats.org/officeDocument/2006/relationships/notesSlide" Target="../notesSlides/notesSlide4.xml"/><Relationship Id="rId34" Type="http://schemas.openxmlformats.org/officeDocument/2006/relationships/image" Target="../media/image37.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5.xml"/><Relationship Id="rId29" Type="http://schemas.openxmlformats.org/officeDocument/2006/relationships/image" Target="../media/image3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3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8"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39.png"/><Relationship Id="rId17" Type="http://schemas.openxmlformats.org/officeDocument/2006/relationships/image" Target="../media/image32.png"/><Relationship Id="rId2" Type="http://schemas.openxmlformats.org/officeDocument/2006/relationships/tags" Target="../tags/tag21.xml"/><Relationship Id="rId16" Type="http://schemas.openxmlformats.org/officeDocument/2006/relationships/image" Target="../media/image31.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38.png"/><Relationship Id="rId5" Type="http://schemas.openxmlformats.org/officeDocument/2006/relationships/tags" Target="../tags/tag24.xml"/><Relationship Id="rId15" Type="http://schemas.openxmlformats.org/officeDocument/2006/relationships/image" Target="../media/image30.png"/><Relationship Id="rId10" Type="http://schemas.openxmlformats.org/officeDocument/2006/relationships/slideLayout" Target="../slideLayouts/slideLayout5.xml"/><Relationship Id="rId19" Type="http://schemas.openxmlformats.org/officeDocument/2006/relationships/image" Target="../media/image35.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notesSlide" Target="../notesSlides/notesSlide5.xml"/><Relationship Id="rId26" Type="http://schemas.openxmlformats.org/officeDocument/2006/relationships/image" Target="../media/image41.png"/><Relationship Id="rId3" Type="http://schemas.openxmlformats.org/officeDocument/2006/relationships/tags" Target="../tags/tag31.xml"/><Relationship Id="rId21" Type="http://schemas.openxmlformats.org/officeDocument/2006/relationships/image" Target="../media/image30.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slideLayout" Target="../slideLayouts/slideLayout5.xml"/><Relationship Id="rId25" Type="http://schemas.openxmlformats.org/officeDocument/2006/relationships/image" Target="../media/image40.png"/><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image" Target="../media/image29.png"/><Relationship Id="rId29" Type="http://schemas.openxmlformats.org/officeDocument/2006/relationships/image" Target="../media/image44.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image" Target="../media/image33.png"/><Relationship Id="rId32" Type="http://schemas.openxmlformats.org/officeDocument/2006/relationships/image" Target="../media/image47.png"/><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image" Target="../media/image32.png"/><Relationship Id="rId28" Type="http://schemas.openxmlformats.org/officeDocument/2006/relationships/image" Target="../media/image43.png"/><Relationship Id="rId10" Type="http://schemas.openxmlformats.org/officeDocument/2006/relationships/tags" Target="../tags/tag38.xml"/><Relationship Id="rId19" Type="http://schemas.openxmlformats.org/officeDocument/2006/relationships/image" Target="../media/image28.png"/><Relationship Id="rId31" Type="http://schemas.openxmlformats.org/officeDocument/2006/relationships/image" Target="../media/image46.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image" Target="../media/image31.png"/><Relationship Id="rId27" Type="http://schemas.openxmlformats.org/officeDocument/2006/relationships/image" Target="../media/image42.png"/><Relationship Id="rId30"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48.png"/><Relationship Id="rId5" Type="http://schemas.openxmlformats.org/officeDocument/2006/relationships/tags" Target="../tags/tag49.xml"/><Relationship Id="rId10" Type="http://schemas.openxmlformats.org/officeDocument/2006/relationships/notesSlide" Target="../notesSlides/notesSlide6.xml"/><Relationship Id="rId4" Type="http://schemas.openxmlformats.org/officeDocument/2006/relationships/tags" Target="../tags/tag48.xml"/><Relationship Id="rId9"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 Type="http://schemas.openxmlformats.org/officeDocument/2006/relationships/tags" Target="../tags/tag55.xml"/><Relationship Id="rId21" Type="http://schemas.openxmlformats.org/officeDocument/2006/relationships/tags" Target="../tags/tag73.xml"/><Relationship Id="rId34" Type="http://schemas.openxmlformats.org/officeDocument/2006/relationships/image" Target="../media/image32.png"/><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image" Target="../media/image31.png"/><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slideLayout" Target="../slideLayouts/slideLayout5.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image" Target="../media/image30.png"/><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image" Target="../media/image50.png"/><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image" Target="../media/image29.png"/><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image" Target="../media/image28.png"/><Relationship Id="rId35" Type="http://schemas.openxmlformats.org/officeDocument/2006/relationships/image" Target="../media/image33.png"/><Relationship Id="rId8" Type="http://schemas.openxmlformats.org/officeDocument/2006/relationships/tags" Target="../tags/tag60.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6" Type="http://schemas.openxmlformats.org/officeDocument/2006/relationships/tags" Target="../tags/tag106.xml"/><Relationship Id="rId21" Type="http://schemas.openxmlformats.org/officeDocument/2006/relationships/tags" Target="../tags/tag101.xml"/><Relationship Id="rId42" Type="http://schemas.openxmlformats.org/officeDocument/2006/relationships/tags" Target="../tags/tag122.xml"/><Relationship Id="rId47" Type="http://schemas.openxmlformats.org/officeDocument/2006/relationships/tags" Target="../tags/tag127.xml"/><Relationship Id="rId63" Type="http://schemas.openxmlformats.org/officeDocument/2006/relationships/tags" Target="../tags/tag143.xml"/><Relationship Id="rId68" Type="http://schemas.openxmlformats.org/officeDocument/2006/relationships/tags" Target="../tags/tag148.xml"/><Relationship Id="rId16" Type="http://schemas.openxmlformats.org/officeDocument/2006/relationships/tags" Target="../tags/tag96.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tags" Target="../tags/tag112.xml"/><Relationship Id="rId37" Type="http://schemas.openxmlformats.org/officeDocument/2006/relationships/tags" Target="../tags/tag117.xml"/><Relationship Id="rId40" Type="http://schemas.openxmlformats.org/officeDocument/2006/relationships/tags" Target="../tags/tag120.xml"/><Relationship Id="rId45" Type="http://schemas.openxmlformats.org/officeDocument/2006/relationships/tags" Target="../tags/tag125.xml"/><Relationship Id="rId53" Type="http://schemas.openxmlformats.org/officeDocument/2006/relationships/tags" Target="../tags/tag133.xml"/><Relationship Id="rId58" Type="http://schemas.openxmlformats.org/officeDocument/2006/relationships/tags" Target="../tags/tag138.xml"/><Relationship Id="rId66" Type="http://schemas.openxmlformats.org/officeDocument/2006/relationships/tags" Target="../tags/tag146.xml"/><Relationship Id="rId74" Type="http://schemas.openxmlformats.org/officeDocument/2006/relationships/image" Target="../media/image28.png"/><Relationship Id="rId79" Type="http://schemas.openxmlformats.org/officeDocument/2006/relationships/image" Target="../media/image33.png"/><Relationship Id="rId5" Type="http://schemas.openxmlformats.org/officeDocument/2006/relationships/tags" Target="../tags/tag85.xml"/><Relationship Id="rId61" Type="http://schemas.openxmlformats.org/officeDocument/2006/relationships/tags" Target="../tags/tag141.xml"/><Relationship Id="rId19" Type="http://schemas.openxmlformats.org/officeDocument/2006/relationships/tags" Target="../tags/tag9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tags" Target="../tags/tag107.xml"/><Relationship Id="rId30" Type="http://schemas.openxmlformats.org/officeDocument/2006/relationships/tags" Target="../tags/tag110.xml"/><Relationship Id="rId35" Type="http://schemas.openxmlformats.org/officeDocument/2006/relationships/tags" Target="../tags/tag115.xml"/><Relationship Id="rId43" Type="http://schemas.openxmlformats.org/officeDocument/2006/relationships/tags" Target="../tags/tag123.xml"/><Relationship Id="rId48" Type="http://schemas.openxmlformats.org/officeDocument/2006/relationships/tags" Target="../tags/tag128.xml"/><Relationship Id="rId56" Type="http://schemas.openxmlformats.org/officeDocument/2006/relationships/tags" Target="../tags/tag136.xml"/><Relationship Id="rId64" Type="http://schemas.openxmlformats.org/officeDocument/2006/relationships/tags" Target="../tags/tag144.xml"/><Relationship Id="rId69" Type="http://schemas.openxmlformats.org/officeDocument/2006/relationships/tags" Target="../tags/tag149.xml"/><Relationship Id="rId77" Type="http://schemas.openxmlformats.org/officeDocument/2006/relationships/image" Target="../media/image31.png"/><Relationship Id="rId8" Type="http://schemas.openxmlformats.org/officeDocument/2006/relationships/tags" Target="../tags/tag88.xml"/><Relationship Id="rId51" Type="http://schemas.openxmlformats.org/officeDocument/2006/relationships/tags" Target="../tags/tag131.xml"/><Relationship Id="rId72" Type="http://schemas.openxmlformats.org/officeDocument/2006/relationships/image" Target="../media/image40.png"/><Relationship Id="rId3" Type="http://schemas.openxmlformats.org/officeDocument/2006/relationships/tags" Target="../tags/tag83.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33" Type="http://schemas.openxmlformats.org/officeDocument/2006/relationships/tags" Target="../tags/tag113.xml"/><Relationship Id="rId38" Type="http://schemas.openxmlformats.org/officeDocument/2006/relationships/tags" Target="../tags/tag118.xml"/><Relationship Id="rId46" Type="http://schemas.openxmlformats.org/officeDocument/2006/relationships/tags" Target="../tags/tag126.xml"/><Relationship Id="rId59" Type="http://schemas.openxmlformats.org/officeDocument/2006/relationships/tags" Target="../tags/tag139.xml"/><Relationship Id="rId67" Type="http://schemas.openxmlformats.org/officeDocument/2006/relationships/tags" Target="../tags/tag147.xml"/><Relationship Id="rId20" Type="http://schemas.openxmlformats.org/officeDocument/2006/relationships/tags" Target="../tags/tag100.xml"/><Relationship Id="rId41" Type="http://schemas.openxmlformats.org/officeDocument/2006/relationships/tags" Target="../tags/tag121.xml"/><Relationship Id="rId54" Type="http://schemas.openxmlformats.org/officeDocument/2006/relationships/tags" Target="../tags/tag134.xml"/><Relationship Id="rId62" Type="http://schemas.openxmlformats.org/officeDocument/2006/relationships/tags" Target="../tags/tag142.xml"/><Relationship Id="rId70" Type="http://schemas.openxmlformats.org/officeDocument/2006/relationships/slideLayout" Target="../slideLayouts/slideLayout5.xml"/><Relationship Id="rId75" Type="http://schemas.openxmlformats.org/officeDocument/2006/relationships/image" Target="../media/image29.png"/><Relationship Id="rId1" Type="http://schemas.openxmlformats.org/officeDocument/2006/relationships/tags" Target="../tags/tag81.xml"/><Relationship Id="rId6" Type="http://schemas.openxmlformats.org/officeDocument/2006/relationships/tags" Target="../tags/tag86.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36" Type="http://schemas.openxmlformats.org/officeDocument/2006/relationships/tags" Target="../tags/tag116.xml"/><Relationship Id="rId49" Type="http://schemas.openxmlformats.org/officeDocument/2006/relationships/tags" Target="../tags/tag129.xml"/><Relationship Id="rId57" Type="http://schemas.openxmlformats.org/officeDocument/2006/relationships/tags" Target="../tags/tag137.xml"/><Relationship Id="rId10" Type="http://schemas.openxmlformats.org/officeDocument/2006/relationships/tags" Target="../tags/tag90.xml"/><Relationship Id="rId31" Type="http://schemas.openxmlformats.org/officeDocument/2006/relationships/tags" Target="../tags/tag111.xml"/><Relationship Id="rId44" Type="http://schemas.openxmlformats.org/officeDocument/2006/relationships/tags" Target="../tags/tag124.xml"/><Relationship Id="rId52" Type="http://schemas.openxmlformats.org/officeDocument/2006/relationships/tags" Target="../tags/tag132.xml"/><Relationship Id="rId60" Type="http://schemas.openxmlformats.org/officeDocument/2006/relationships/tags" Target="../tags/tag140.xml"/><Relationship Id="rId65" Type="http://schemas.openxmlformats.org/officeDocument/2006/relationships/tags" Target="../tags/tag145.xml"/><Relationship Id="rId73" Type="http://schemas.openxmlformats.org/officeDocument/2006/relationships/image" Target="../media/image41.png"/><Relationship Id="rId78" Type="http://schemas.openxmlformats.org/officeDocument/2006/relationships/image" Target="../media/image32.png"/><Relationship Id="rId4" Type="http://schemas.openxmlformats.org/officeDocument/2006/relationships/tags" Target="../tags/tag84.xml"/><Relationship Id="rId9" Type="http://schemas.openxmlformats.org/officeDocument/2006/relationships/tags" Target="../tags/tag89.xml"/><Relationship Id="rId13" Type="http://schemas.openxmlformats.org/officeDocument/2006/relationships/tags" Target="../tags/tag93.xml"/><Relationship Id="rId18" Type="http://schemas.openxmlformats.org/officeDocument/2006/relationships/tags" Target="../tags/tag98.xml"/><Relationship Id="rId39" Type="http://schemas.openxmlformats.org/officeDocument/2006/relationships/tags" Target="../tags/tag119.xml"/><Relationship Id="rId34" Type="http://schemas.openxmlformats.org/officeDocument/2006/relationships/tags" Target="../tags/tag114.xml"/><Relationship Id="rId50" Type="http://schemas.openxmlformats.org/officeDocument/2006/relationships/tags" Target="../tags/tag130.xml"/><Relationship Id="rId55" Type="http://schemas.openxmlformats.org/officeDocument/2006/relationships/tags" Target="../tags/tag135.xml"/><Relationship Id="rId76" Type="http://schemas.openxmlformats.org/officeDocument/2006/relationships/image" Target="../media/image30.png"/><Relationship Id="rId7" Type="http://schemas.openxmlformats.org/officeDocument/2006/relationships/tags" Target="../tags/tag87.xml"/><Relationship Id="rId71" Type="http://schemas.openxmlformats.org/officeDocument/2006/relationships/notesSlide" Target="../notesSlides/notesSlide8.xml"/><Relationship Id="rId2" Type="http://schemas.openxmlformats.org/officeDocument/2006/relationships/tags" Target="../tags/tag82.xml"/><Relationship Id="rId29" Type="http://schemas.openxmlformats.org/officeDocument/2006/relationships/tags" Target="../tags/tag109.xml"/></Relationships>
</file>

<file path=ppt/slides/_rels/slide38.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notesSlide" Target="../notesSlides/notesSlide9.xml"/><Relationship Id="rId26" Type="http://schemas.openxmlformats.org/officeDocument/2006/relationships/image" Target="../media/image33.png"/><Relationship Id="rId3" Type="http://schemas.openxmlformats.org/officeDocument/2006/relationships/tags" Target="../tags/tag152.xml"/><Relationship Id="rId21" Type="http://schemas.openxmlformats.org/officeDocument/2006/relationships/image" Target="../media/image29.png"/><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slideLayout" Target="../slideLayouts/slideLayout5.xml"/><Relationship Id="rId25" Type="http://schemas.openxmlformats.org/officeDocument/2006/relationships/image" Target="../media/image32.png"/><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image" Target="../media/image41.png"/><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image" Target="../media/image31.png"/><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image" Target="../media/image30.png"/><Relationship Id="rId10" Type="http://schemas.openxmlformats.org/officeDocument/2006/relationships/tags" Target="../tags/tag159.xml"/><Relationship Id="rId19" Type="http://schemas.openxmlformats.org/officeDocument/2006/relationships/image" Target="../media/image40.png"/><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image" Target="../media/image28.png"/><Relationship Id="rId27"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66.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7.xml"/><Relationship Id="rId6" Type="http://schemas.openxmlformats.org/officeDocument/2006/relationships/image" Target="../media/image55.png"/><Relationship Id="rId5" Type="http://schemas.openxmlformats.org/officeDocument/2006/relationships/image" Target="../media/image48.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5.xml"/><Relationship Id="rId7" Type="http://schemas.openxmlformats.org/officeDocument/2006/relationships/image" Target="../media/image55.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48.png"/><Relationship Id="rId5" Type="http://schemas.openxmlformats.org/officeDocument/2006/relationships/image" Target="../media/image54.png"/><Relationship Id="rId4"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72.xml"/><Relationship Id="rId7" Type="http://schemas.openxmlformats.org/officeDocument/2006/relationships/notesSlide" Target="../notesSlides/notesSlide15.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5.xml"/><Relationship Id="rId11" Type="http://schemas.openxmlformats.org/officeDocument/2006/relationships/image" Target="../media/image29.png"/><Relationship Id="rId5" Type="http://schemas.openxmlformats.org/officeDocument/2006/relationships/tags" Target="../tags/tag174.xml"/><Relationship Id="rId10" Type="http://schemas.openxmlformats.org/officeDocument/2006/relationships/image" Target="../media/image28.png"/><Relationship Id="rId4" Type="http://schemas.openxmlformats.org/officeDocument/2006/relationships/tags" Target="../tags/tag173.xml"/><Relationship Id="rId9" Type="http://schemas.openxmlformats.org/officeDocument/2006/relationships/image" Target="../media/image41.png"/></Relationships>
</file>

<file path=ppt/slides/_rels/slide4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177.xml"/><Relationship Id="rId7" Type="http://schemas.openxmlformats.org/officeDocument/2006/relationships/image" Target="../media/image41.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40.png"/><Relationship Id="rId5" Type="http://schemas.openxmlformats.org/officeDocument/2006/relationships/notesSlide" Target="../notesSlides/notesSlide16.xml"/><Relationship Id="rId10" Type="http://schemas.openxmlformats.org/officeDocument/2006/relationships/image" Target="../media/image34.png"/><Relationship Id="rId4" Type="http://schemas.openxmlformats.org/officeDocument/2006/relationships/slideLayout" Target="../slideLayouts/slideLayout5.xml"/><Relationship Id="rId9" Type="http://schemas.openxmlformats.org/officeDocument/2006/relationships/image" Target="../media/image59.png"/></Relationships>
</file>

<file path=ppt/slides/_rels/slide46.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image" Target="../media/image28.png"/><Relationship Id="rId18" Type="http://schemas.openxmlformats.org/officeDocument/2006/relationships/image" Target="../media/image62.png"/><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41.png"/><Relationship Id="rId17" Type="http://schemas.openxmlformats.org/officeDocument/2006/relationships/image" Target="../media/image58.png"/><Relationship Id="rId2" Type="http://schemas.openxmlformats.org/officeDocument/2006/relationships/tags" Target="../tags/tag179.xml"/><Relationship Id="rId16" Type="http://schemas.openxmlformats.org/officeDocument/2006/relationships/image" Target="../media/image61.png"/><Relationship Id="rId20" Type="http://schemas.openxmlformats.org/officeDocument/2006/relationships/image" Target="../media/image34.png"/><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40.png"/><Relationship Id="rId5" Type="http://schemas.openxmlformats.org/officeDocument/2006/relationships/tags" Target="../tags/tag182.xml"/><Relationship Id="rId15" Type="http://schemas.openxmlformats.org/officeDocument/2006/relationships/image" Target="../media/image60.png"/><Relationship Id="rId10" Type="http://schemas.openxmlformats.org/officeDocument/2006/relationships/notesSlide" Target="../notesSlides/notesSlide17.xml"/><Relationship Id="rId19" Type="http://schemas.openxmlformats.org/officeDocument/2006/relationships/image" Target="../media/image63.png"/><Relationship Id="rId4" Type="http://schemas.openxmlformats.org/officeDocument/2006/relationships/tags" Target="../tags/tag181.xml"/><Relationship Id="rId9" Type="http://schemas.openxmlformats.org/officeDocument/2006/relationships/slideLayout" Target="../slideLayouts/slideLayout5.xml"/><Relationship Id="rId14"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0756BE-120E-4B68-B67D-C65C2B1EF018}"/>
              </a:ext>
            </a:extLst>
          </p:cNvPr>
          <p:cNvSpPr txBox="1">
            <a:spLocks/>
          </p:cNvSpPr>
          <p:nvPr/>
        </p:nvSpPr>
        <p:spPr>
          <a:xfrm>
            <a:off x="819149" y="571980"/>
            <a:ext cx="10665279" cy="238760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t>Computational approaches </a:t>
            </a:r>
          </a:p>
          <a:p>
            <a:pPr algn="l"/>
            <a:r>
              <a:rPr lang="en-GB" dirty="0"/>
              <a:t>to the explanation </a:t>
            </a:r>
          </a:p>
          <a:p>
            <a:pPr algn="l"/>
            <a:r>
              <a:rPr lang="en-GB" dirty="0"/>
              <a:t>of universal properties of meaning</a:t>
            </a:r>
          </a:p>
        </p:txBody>
      </p:sp>
      <p:sp>
        <p:nvSpPr>
          <p:cNvPr id="10" name="Subtitle 2">
            <a:extLst>
              <a:ext uri="{FF2B5EF4-FFF2-40B4-BE49-F238E27FC236}">
                <a16:creationId xmlns:a16="http://schemas.microsoft.com/office/drawing/2014/main" id="{8F80CFCB-7225-4E1E-B724-1F8ABD627414}"/>
              </a:ext>
            </a:extLst>
          </p:cNvPr>
          <p:cNvSpPr>
            <a:spLocks noGrp="1"/>
          </p:cNvSpPr>
          <p:nvPr>
            <p:ph type="subTitle" idx="1"/>
          </p:nvPr>
        </p:nvSpPr>
        <p:spPr>
          <a:xfrm>
            <a:off x="819150" y="3375250"/>
            <a:ext cx="9144000" cy="1655762"/>
          </a:xfrm>
        </p:spPr>
        <p:txBody>
          <a:bodyPr/>
          <a:lstStyle/>
          <a:p>
            <a:pPr algn="l"/>
            <a:r>
              <a:rPr lang="en-GB" dirty="0"/>
              <a:t>Fausto Carcassi &amp; Jakub </a:t>
            </a:r>
            <a:r>
              <a:rPr lang="en-GB" dirty="0" err="1"/>
              <a:t>Szymanik</a:t>
            </a:r>
            <a:endParaRPr lang="en-GB" dirty="0"/>
          </a:p>
        </p:txBody>
      </p:sp>
      <p:sp>
        <p:nvSpPr>
          <p:cNvPr id="14" name="TextBox 13">
            <a:extLst>
              <a:ext uri="{FF2B5EF4-FFF2-40B4-BE49-F238E27FC236}">
                <a16:creationId xmlns:a16="http://schemas.microsoft.com/office/drawing/2014/main" id="{7E8015F0-CE51-4775-919F-62DB64ECE0BA}"/>
              </a:ext>
            </a:extLst>
          </p:cNvPr>
          <p:cNvSpPr txBox="1"/>
          <p:nvPr/>
        </p:nvSpPr>
        <p:spPr>
          <a:xfrm>
            <a:off x="1432879" y="4846346"/>
            <a:ext cx="5989897" cy="369332"/>
          </a:xfrm>
          <a:prstGeom prst="rect">
            <a:avLst/>
          </a:prstGeom>
          <a:noFill/>
        </p:spPr>
        <p:txBody>
          <a:bodyPr wrap="square" rtlCol="0">
            <a:spAutoFit/>
          </a:bodyPr>
          <a:lstStyle/>
          <a:p>
            <a:r>
              <a:rPr lang="en-GB" dirty="0"/>
              <a:t>https://</a:t>
            </a:r>
            <a:r>
              <a:rPr lang="en-GB" dirty="0" err="1"/>
              <a:t>thelogicalgrammar.github.io</a:t>
            </a:r>
            <a:r>
              <a:rPr lang="en-GB" dirty="0"/>
              <a:t>/ESSLLI22_langevo</a:t>
            </a:r>
          </a:p>
        </p:txBody>
      </p:sp>
      <p:pic>
        <p:nvPicPr>
          <p:cNvPr id="6" name="Picture 5" descr="A person wearing glasses posing for the camera&#10;&#10;Description automatically generated">
            <a:extLst>
              <a:ext uri="{FF2B5EF4-FFF2-40B4-BE49-F238E27FC236}">
                <a16:creationId xmlns:a16="http://schemas.microsoft.com/office/drawing/2014/main" id="{16488429-327E-4F77-A739-DAE70F6FA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814" y="4534710"/>
            <a:ext cx="1051336" cy="1164881"/>
          </a:xfrm>
          <a:prstGeom prst="ellipse">
            <a:avLst/>
          </a:prstGeom>
        </p:spPr>
      </p:pic>
      <p:pic>
        <p:nvPicPr>
          <p:cNvPr id="1026" name="Picture 2" descr="me">
            <a:extLst>
              <a:ext uri="{FF2B5EF4-FFF2-40B4-BE49-F238E27FC236}">
                <a16:creationId xmlns:a16="http://schemas.microsoft.com/office/drawing/2014/main" id="{720618FF-DDE2-4A57-B026-28B49A0830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999" r="25178" b="50124"/>
          <a:stretch/>
        </p:blipFill>
        <p:spPr bwMode="auto">
          <a:xfrm>
            <a:off x="10457334" y="4534711"/>
            <a:ext cx="1116974" cy="1164881"/>
          </a:xfrm>
          <a:prstGeom prst="ellipse">
            <a:avLst/>
          </a:prstGeom>
          <a:noFill/>
          <a:extLst>
            <a:ext uri="{909E8E84-426E-40DD-AFC4-6F175D3DCCD1}">
              <a14:hiddenFill xmlns:a14="http://schemas.microsoft.com/office/drawing/2010/main">
                <a:solidFill>
                  <a:srgbClr val="FFFFFF"/>
                </a:solidFill>
              </a14:hiddenFill>
            </a:ext>
          </a:extLst>
        </p:spPr>
      </p:pic>
      <p:pic>
        <p:nvPicPr>
          <p:cNvPr id="12" name="Graphic 11" descr="Web design outline">
            <a:extLst>
              <a:ext uri="{FF2B5EF4-FFF2-40B4-BE49-F238E27FC236}">
                <a16:creationId xmlns:a16="http://schemas.microsoft.com/office/drawing/2014/main" id="{816E584C-9351-F44D-C298-E8477A7781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149" y="4787665"/>
            <a:ext cx="468000" cy="468000"/>
          </a:xfrm>
          <a:prstGeom prst="rect">
            <a:avLst/>
          </a:prstGeom>
        </p:spPr>
      </p:pic>
    </p:spTree>
    <p:extLst>
      <p:ext uri="{BB962C8B-B14F-4D97-AF65-F5344CB8AC3E}">
        <p14:creationId xmlns:p14="http://schemas.microsoft.com/office/powerpoint/2010/main" val="2194509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A00B-B22A-9A33-ED5F-36E4EB189922}"/>
              </a:ext>
            </a:extLst>
          </p:cNvPr>
          <p:cNvSpPr>
            <a:spLocks noGrp="1"/>
          </p:cNvSpPr>
          <p:nvPr>
            <p:ph type="title"/>
          </p:nvPr>
        </p:nvSpPr>
        <p:spPr/>
        <p:txBody>
          <a:bodyPr/>
          <a:lstStyle/>
          <a:p>
            <a:r>
              <a:rPr lang="en-US" dirty="0"/>
              <a:t>An example</a:t>
            </a:r>
            <a:endParaRPr lang="en-DE" dirty="0"/>
          </a:p>
        </p:txBody>
      </p:sp>
      <p:pic>
        <p:nvPicPr>
          <p:cNvPr id="5" name="Picture 4">
            <a:extLst>
              <a:ext uri="{FF2B5EF4-FFF2-40B4-BE49-F238E27FC236}">
                <a16:creationId xmlns:a16="http://schemas.microsoft.com/office/drawing/2014/main" id="{A4CA58A6-D5A6-C647-1BF4-E2DA55F151A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4532" y="1564053"/>
            <a:ext cx="5421923" cy="4874481"/>
          </a:xfrm>
          <a:prstGeom prst="rect">
            <a:avLst/>
          </a:prstGeom>
        </p:spPr>
      </p:pic>
      <p:grpSp>
        <p:nvGrpSpPr>
          <p:cNvPr id="9" name="Group 8">
            <a:extLst>
              <a:ext uri="{FF2B5EF4-FFF2-40B4-BE49-F238E27FC236}">
                <a16:creationId xmlns:a16="http://schemas.microsoft.com/office/drawing/2014/main" id="{25A5C1FC-08DA-A05B-5959-26D36BE6B6DD}"/>
              </a:ext>
            </a:extLst>
          </p:cNvPr>
          <p:cNvGrpSpPr/>
          <p:nvPr/>
        </p:nvGrpSpPr>
        <p:grpSpPr>
          <a:xfrm>
            <a:off x="6492240" y="2140505"/>
            <a:ext cx="4972049" cy="3894536"/>
            <a:chOff x="1788795" y="0"/>
            <a:chExt cx="8755423" cy="6858000"/>
          </a:xfrm>
        </p:grpSpPr>
        <p:pic>
          <p:nvPicPr>
            <p:cNvPr id="7" name="Picture 6">
              <a:extLst>
                <a:ext uri="{FF2B5EF4-FFF2-40B4-BE49-F238E27FC236}">
                  <a16:creationId xmlns:a16="http://schemas.microsoft.com/office/drawing/2014/main" id="{EA942AFC-3354-1770-B7D9-1AB4984AEA67}"/>
                </a:ext>
              </a:extLst>
            </p:cNvPr>
            <p:cNvPicPr>
              <a:picLocks noChangeAspect="1"/>
            </p:cNvPicPr>
            <p:nvPr/>
          </p:nvPicPr>
          <p:blipFill rotWithShape="1">
            <a:blip r:embed="rId3">
              <a:clrChange>
                <a:clrFrom>
                  <a:srgbClr val="FFFFFF"/>
                </a:clrFrom>
                <a:clrTo>
                  <a:srgbClr val="FFFFFF">
                    <a:alpha val="0"/>
                  </a:srgbClr>
                </a:clrTo>
              </a:clrChange>
            </a:blip>
            <a:srcRect l="1585" r="90899"/>
            <a:stretch/>
          </p:blipFill>
          <p:spPr>
            <a:xfrm>
              <a:off x="1788795" y="0"/>
              <a:ext cx="668654" cy="6858000"/>
            </a:xfrm>
            <a:prstGeom prst="rect">
              <a:avLst/>
            </a:prstGeom>
          </p:spPr>
        </p:pic>
        <p:pic>
          <p:nvPicPr>
            <p:cNvPr id="8" name="Picture 7">
              <a:extLst>
                <a:ext uri="{FF2B5EF4-FFF2-40B4-BE49-F238E27FC236}">
                  <a16:creationId xmlns:a16="http://schemas.microsoft.com/office/drawing/2014/main" id="{1B41854F-5E09-7A42-C1FB-A12C897F1D8C}"/>
                </a:ext>
              </a:extLst>
            </p:cNvPr>
            <p:cNvPicPr>
              <a:picLocks noChangeAspect="1"/>
            </p:cNvPicPr>
            <p:nvPr/>
          </p:nvPicPr>
          <p:blipFill rotWithShape="1">
            <a:blip r:embed="rId3">
              <a:clrChange>
                <a:clrFrom>
                  <a:srgbClr val="FFFFFF"/>
                </a:clrFrom>
                <a:clrTo>
                  <a:srgbClr val="FFFFFF">
                    <a:alpha val="0"/>
                  </a:srgbClr>
                </a:clrTo>
              </a:clrChange>
              <a:duotone>
                <a:prstClr val="black"/>
                <a:schemeClr val="accent1">
                  <a:tint val="45000"/>
                  <a:satMod val="400000"/>
                </a:schemeClr>
              </a:duotone>
            </a:blip>
            <a:srcRect l="9101"/>
            <a:stretch/>
          </p:blipFill>
          <p:spPr>
            <a:xfrm>
              <a:off x="2457449" y="0"/>
              <a:ext cx="8086769" cy="6858000"/>
            </a:xfrm>
            <a:prstGeom prst="rect">
              <a:avLst/>
            </a:prstGeom>
          </p:spPr>
        </p:pic>
      </p:grpSp>
    </p:spTree>
    <p:extLst>
      <p:ext uri="{BB962C8B-B14F-4D97-AF65-F5344CB8AC3E}">
        <p14:creationId xmlns:p14="http://schemas.microsoft.com/office/powerpoint/2010/main" val="37958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8C10-FB24-F788-5788-4AB9940A2662}"/>
              </a:ext>
            </a:extLst>
          </p:cNvPr>
          <p:cNvSpPr>
            <a:spLocks noGrp="1"/>
          </p:cNvSpPr>
          <p:nvPr>
            <p:ph type="title"/>
          </p:nvPr>
        </p:nvSpPr>
        <p:spPr/>
        <p:txBody>
          <a:bodyPr/>
          <a:lstStyle/>
          <a:p>
            <a:r>
              <a:rPr lang="en-US" dirty="0"/>
              <a:t>Lexicalized systems</a:t>
            </a:r>
            <a:endParaRPr lang="en-DE" dirty="0"/>
          </a:p>
        </p:txBody>
      </p:sp>
      <p:pic>
        <p:nvPicPr>
          <p:cNvPr id="7" name="Picture 6">
            <a:extLst>
              <a:ext uri="{FF2B5EF4-FFF2-40B4-BE49-F238E27FC236}">
                <a16:creationId xmlns:a16="http://schemas.microsoft.com/office/drawing/2014/main" id="{9C2C5332-86DC-CB1D-8706-3DFA0B609AD4}"/>
              </a:ext>
            </a:extLst>
          </p:cNvPr>
          <p:cNvPicPr>
            <a:picLocks noChangeAspect="1"/>
          </p:cNvPicPr>
          <p:nvPr/>
        </p:nvPicPr>
        <p:blipFill rotWithShape="1">
          <a:blip r:embed="rId3">
            <a:clrChange>
              <a:clrFrom>
                <a:srgbClr val="FFFFFF"/>
              </a:clrFrom>
              <a:clrTo>
                <a:srgbClr val="FFFFFF">
                  <a:alpha val="0"/>
                </a:srgbClr>
              </a:clrTo>
            </a:clrChange>
            <a:duotone>
              <a:prstClr val="black"/>
              <a:schemeClr val="accent1">
                <a:tint val="45000"/>
                <a:satMod val="400000"/>
              </a:schemeClr>
            </a:duotone>
          </a:blip>
          <a:srcRect b="48667"/>
          <a:stretch/>
        </p:blipFill>
        <p:spPr>
          <a:xfrm>
            <a:off x="1265331" y="1690688"/>
            <a:ext cx="4137249" cy="4041957"/>
          </a:xfrm>
          <a:prstGeom prst="rect">
            <a:avLst/>
          </a:prstGeom>
        </p:spPr>
      </p:pic>
      <p:pic>
        <p:nvPicPr>
          <p:cNvPr id="8" name="Picture 7">
            <a:extLst>
              <a:ext uri="{FF2B5EF4-FFF2-40B4-BE49-F238E27FC236}">
                <a16:creationId xmlns:a16="http://schemas.microsoft.com/office/drawing/2014/main" id="{53CFFA5F-DFCE-35D3-AC5E-14ED957D0BC8}"/>
              </a:ext>
            </a:extLst>
          </p:cNvPr>
          <p:cNvPicPr>
            <a:picLocks noChangeAspect="1"/>
          </p:cNvPicPr>
          <p:nvPr/>
        </p:nvPicPr>
        <p:blipFill rotWithShape="1">
          <a:blip r:embed="rId3">
            <a:clrChange>
              <a:clrFrom>
                <a:srgbClr val="FFFFFF"/>
              </a:clrFrom>
              <a:clrTo>
                <a:srgbClr val="FFFFFF">
                  <a:alpha val="0"/>
                </a:srgbClr>
              </a:clrTo>
            </a:clrChange>
            <a:duotone>
              <a:prstClr val="black"/>
              <a:schemeClr val="accent1">
                <a:tint val="45000"/>
                <a:satMod val="400000"/>
              </a:schemeClr>
            </a:duotone>
          </a:blip>
          <a:srcRect t="51333"/>
          <a:stretch/>
        </p:blipFill>
        <p:spPr>
          <a:xfrm>
            <a:off x="6269766" y="1795675"/>
            <a:ext cx="4137249" cy="3831985"/>
          </a:xfrm>
          <a:prstGeom prst="rect">
            <a:avLst/>
          </a:prstGeom>
        </p:spPr>
      </p:pic>
      <p:sp>
        <p:nvSpPr>
          <p:cNvPr id="9" name="TextBox 8">
            <a:extLst>
              <a:ext uri="{FF2B5EF4-FFF2-40B4-BE49-F238E27FC236}">
                <a16:creationId xmlns:a16="http://schemas.microsoft.com/office/drawing/2014/main" id="{84695629-C711-CB65-A46C-146454BC7A5F}"/>
              </a:ext>
            </a:extLst>
          </p:cNvPr>
          <p:cNvSpPr txBox="1"/>
          <p:nvPr/>
        </p:nvSpPr>
        <p:spPr>
          <a:xfrm>
            <a:off x="2086852" y="5839818"/>
            <a:ext cx="2990031" cy="369332"/>
          </a:xfrm>
          <a:prstGeom prst="rect">
            <a:avLst/>
          </a:prstGeom>
          <a:noFill/>
        </p:spPr>
        <p:txBody>
          <a:bodyPr wrap="square" rtlCol="0">
            <a:spAutoFit/>
          </a:bodyPr>
          <a:lstStyle/>
          <a:p>
            <a:pPr algn="ctr"/>
            <a:r>
              <a:rPr lang="en-US" dirty="0"/>
              <a:t>All systems</a:t>
            </a:r>
            <a:endParaRPr lang="en-DE" dirty="0"/>
          </a:p>
        </p:txBody>
      </p:sp>
      <p:sp>
        <p:nvSpPr>
          <p:cNvPr id="10" name="TextBox 9">
            <a:extLst>
              <a:ext uri="{FF2B5EF4-FFF2-40B4-BE49-F238E27FC236}">
                <a16:creationId xmlns:a16="http://schemas.microsoft.com/office/drawing/2014/main" id="{95D8C9E5-B26C-D6BB-3D3A-27E57911F748}"/>
              </a:ext>
            </a:extLst>
          </p:cNvPr>
          <p:cNvSpPr txBox="1"/>
          <p:nvPr/>
        </p:nvSpPr>
        <p:spPr>
          <a:xfrm>
            <a:off x="6333191" y="5839818"/>
            <a:ext cx="4553884" cy="646331"/>
          </a:xfrm>
          <a:prstGeom prst="rect">
            <a:avLst/>
          </a:prstGeom>
          <a:noFill/>
        </p:spPr>
        <p:txBody>
          <a:bodyPr wrap="square" rtlCol="0">
            <a:spAutoFit/>
          </a:bodyPr>
          <a:lstStyle/>
          <a:p>
            <a:pPr algn="ctr"/>
            <a:r>
              <a:rPr lang="en-US" dirty="0"/>
              <a:t>Systems built from attested categories that appear more than twice in the Murdock data.</a:t>
            </a:r>
            <a:endParaRPr lang="en-DE" dirty="0"/>
          </a:p>
        </p:txBody>
      </p:sp>
    </p:spTree>
    <p:extLst>
      <p:ext uri="{BB962C8B-B14F-4D97-AF65-F5344CB8AC3E}">
        <p14:creationId xmlns:p14="http://schemas.microsoft.com/office/powerpoint/2010/main" val="21824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B689-0CCF-0468-113A-EED6C9C2D859}"/>
              </a:ext>
            </a:extLst>
          </p:cNvPr>
          <p:cNvSpPr>
            <a:spLocks noGrp="1"/>
          </p:cNvSpPr>
          <p:nvPr>
            <p:ph type="title"/>
          </p:nvPr>
        </p:nvSpPr>
        <p:spPr/>
        <p:txBody>
          <a:bodyPr/>
          <a:lstStyle/>
          <a:p>
            <a:r>
              <a:rPr lang="en-US" dirty="0"/>
              <a:t>Optimality analysis </a:t>
            </a:r>
            <a:endParaRPr lang="en-DE" dirty="0"/>
          </a:p>
        </p:txBody>
      </p:sp>
      <p:sp>
        <p:nvSpPr>
          <p:cNvPr id="3" name="Content Placeholder 2">
            <a:extLst>
              <a:ext uri="{FF2B5EF4-FFF2-40B4-BE49-F238E27FC236}">
                <a16:creationId xmlns:a16="http://schemas.microsoft.com/office/drawing/2014/main" id="{E58314DC-55A9-52D6-6D6E-C687D61864E4}"/>
              </a:ext>
            </a:extLst>
          </p:cNvPr>
          <p:cNvSpPr>
            <a:spLocks noGrp="1"/>
          </p:cNvSpPr>
          <p:nvPr>
            <p:ph idx="1"/>
          </p:nvPr>
        </p:nvSpPr>
        <p:spPr>
          <a:xfrm>
            <a:off x="7800975" y="1825625"/>
            <a:ext cx="3552824" cy="4351338"/>
          </a:xfrm>
        </p:spPr>
        <p:txBody>
          <a:bodyPr anchor="ctr"/>
          <a:lstStyle/>
          <a:p>
            <a:r>
              <a:rPr lang="en-US" dirty="0"/>
              <a:t>Black circles are attested</a:t>
            </a:r>
          </a:p>
          <a:p>
            <a:endParaRPr lang="en-US" dirty="0"/>
          </a:p>
          <a:p>
            <a:r>
              <a:rPr lang="en-US" dirty="0"/>
              <a:t>Size proportional to frequency (Murdoch)</a:t>
            </a:r>
            <a:endParaRPr lang="en-DE" dirty="0"/>
          </a:p>
        </p:txBody>
      </p:sp>
      <p:pic>
        <p:nvPicPr>
          <p:cNvPr id="4" name="Picture 3">
            <a:extLst>
              <a:ext uri="{FF2B5EF4-FFF2-40B4-BE49-F238E27FC236}">
                <a16:creationId xmlns:a16="http://schemas.microsoft.com/office/drawing/2014/main" id="{272A154C-4E4A-5ED0-4F69-E1F7C926469C}"/>
              </a:ext>
            </a:extLst>
          </p:cNvPr>
          <p:cNvPicPr>
            <a:picLocks noChangeAspect="1"/>
          </p:cNvPicPr>
          <p:nvPr/>
        </p:nvPicPr>
        <p:blipFill>
          <a:blip r:embed="rId2">
            <a:clrChange>
              <a:clrFrom>
                <a:srgbClr val="FFFFFF"/>
              </a:clrFrom>
              <a:clrTo>
                <a:srgbClr val="FFFFFF">
                  <a:alpha val="0"/>
                </a:srgbClr>
              </a:clrTo>
            </a:clrChange>
            <a:duotone>
              <a:prstClr val="black"/>
              <a:schemeClr val="accent5">
                <a:tint val="45000"/>
                <a:satMod val="400000"/>
              </a:schemeClr>
            </a:duotone>
          </a:blip>
          <a:stretch>
            <a:fillRect/>
          </a:stretch>
        </p:blipFill>
        <p:spPr>
          <a:xfrm>
            <a:off x="438405" y="1690688"/>
            <a:ext cx="6812216" cy="4960620"/>
          </a:xfrm>
          <a:prstGeom prst="rect">
            <a:avLst/>
          </a:prstGeom>
        </p:spPr>
      </p:pic>
    </p:spTree>
    <p:extLst>
      <p:ext uri="{BB962C8B-B14F-4D97-AF65-F5344CB8AC3E}">
        <p14:creationId xmlns:p14="http://schemas.microsoft.com/office/powerpoint/2010/main" val="12403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C04A-A56F-4FEA-AABF-829C4A917F0A}"/>
              </a:ext>
            </a:extLst>
          </p:cNvPr>
          <p:cNvSpPr>
            <a:spLocks noGrp="1"/>
          </p:cNvSpPr>
          <p:nvPr>
            <p:ph type="ctrTitle"/>
          </p:nvPr>
        </p:nvSpPr>
        <p:spPr/>
        <p:txBody>
          <a:bodyPr>
            <a:normAutofit/>
          </a:bodyPr>
          <a:lstStyle/>
          <a:p>
            <a:pPr algn="l"/>
            <a:r>
              <a:rPr lang="en-US" dirty="0"/>
              <a:t>Case Study II: </a:t>
            </a:r>
            <a:br>
              <a:rPr lang="en-US" dirty="0"/>
            </a:br>
            <a:r>
              <a:rPr lang="en-US" dirty="0"/>
              <a:t>Indefinite pronouns</a:t>
            </a:r>
            <a:endParaRPr lang="en-DE" dirty="0"/>
          </a:p>
        </p:txBody>
      </p:sp>
    </p:spTree>
    <p:extLst>
      <p:ext uri="{BB962C8B-B14F-4D97-AF65-F5344CB8AC3E}">
        <p14:creationId xmlns:p14="http://schemas.microsoft.com/office/powerpoint/2010/main" val="95489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D88580-AA1B-0BF8-A61B-3E180AC7EE0E}"/>
              </a:ext>
            </a:extLst>
          </p:cNvPr>
          <p:cNvSpPr>
            <a:spLocks noGrp="1"/>
          </p:cNvSpPr>
          <p:nvPr>
            <p:ph type="title"/>
          </p:nvPr>
        </p:nvSpPr>
        <p:spPr/>
        <p:txBody>
          <a:bodyPr/>
          <a:lstStyle/>
          <a:p>
            <a:r>
              <a:rPr lang="en-US" dirty="0"/>
              <a:t>Indefinite pronouns</a:t>
            </a:r>
            <a:endParaRPr lang="en-DE" dirty="0"/>
          </a:p>
        </p:txBody>
      </p:sp>
      <p:sp>
        <p:nvSpPr>
          <p:cNvPr id="3" name="Content Placeholder 2">
            <a:extLst>
              <a:ext uri="{FF2B5EF4-FFF2-40B4-BE49-F238E27FC236}">
                <a16:creationId xmlns:a16="http://schemas.microsoft.com/office/drawing/2014/main" id="{99CAE8EF-A59B-F453-8065-4B5C71D9E351}"/>
              </a:ext>
            </a:extLst>
          </p:cNvPr>
          <p:cNvSpPr>
            <a:spLocks noGrp="1"/>
          </p:cNvSpPr>
          <p:nvPr>
            <p:ph idx="1"/>
          </p:nvPr>
        </p:nvSpPr>
        <p:spPr>
          <a:xfrm>
            <a:off x="838200" y="1825625"/>
            <a:ext cx="10515600" cy="4798060"/>
          </a:xfrm>
        </p:spPr>
        <p:txBody>
          <a:bodyPr>
            <a:normAutofit lnSpcReduction="10000"/>
          </a:bodyPr>
          <a:lstStyle/>
          <a:p>
            <a:r>
              <a:rPr lang="en-US" dirty="0" err="1"/>
              <a:t>Denic</a:t>
            </a:r>
            <a:r>
              <a:rPr lang="en-US" dirty="0"/>
              <a:t>, Steinert-</a:t>
            </a:r>
            <a:r>
              <a:rPr lang="en-US" dirty="0" err="1"/>
              <a:t>Threlkeld</a:t>
            </a:r>
            <a:r>
              <a:rPr lang="en-US" dirty="0"/>
              <a:t>, &amp; </a:t>
            </a:r>
            <a:r>
              <a:rPr lang="en-US" dirty="0" err="1"/>
              <a:t>Szymanik</a:t>
            </a:r>
            <a:r>
              <a:rPr lang="en-US" dirty="0"/>
              <a:t> (2020)</a:t>
            </a:r>
          </a:p>
          <a:p>
            <a:r>
              <a:rPr lang="en-US" dirty="0"/>
              <a:t>Words like </a:t>
            </a:r>
            <a:r>
              <a:rPr lang="en-US" i="1" dirty="0"/>
              <a:t>someone, something, anyone, anything, no-one, nothing</a:t>
            </a:r>
          </a:p>
          <a:p>
            <a:r>
              <a:rPr lang="en-US" dirty="0" err="1"/>
              <a:t>Haspelmath</a:t>
            </a:r>
            <a:r>
              <a:rPr lang="en-US" dirty="0"/>
              <a:t> (2001):</a:t>
            </a:r>
          </a:p>
          <a:p>
            <a:endParaRPr lang="en-US" dirty="0"/>
          </a:p>
          <a:p>
            <a:endParaRPr lang="en-US" dirty="0"/>
          </a:p>
          <a:p>
            <a:endParaRPr lang="en-US" dirty="0"/>
          </a:p>
          <a:p>
            <a:endParaRPr lang="en-US" dirty="0"/>
          </a:p>
          <a:p>
            <a:endParaRPr lang="en-US" dirty="0"/>
          </a:p>
          <a:p>
            <a:endParaRPr lang="en-US" dirty="0"/>
          </a:p>
          <a:p>
            <a:r>
              <a:rPr lang="en-US" dirty="0">
                <a:solidFill>
                  <a:srgbClr val="000000"/>
                </a:solidFill>
              </a:rPr>
              <a:t>Universal: A</a:t>
            </a:r>
            <a:r>
              <a:rPr lang="en-US" b="0" i="0" dirty="0">
                <a:solidFill>
                  <a:srgbClr val="000000"/>
                </a:solidFill>
                <a:effectLst/>
              </a:rPr>
              <a:t>ny indefinite pronoun in any language can only take functions which form a connected area on the map</a:t>
            </a:r>
            <a:r>
              <a:rPr lang="en-US" dirty="0"/>
              <a:t> </a:t>
            </a:r>
            <a:br>
              <a:rPr lang="en-US" dirty="0"/>
            </a:br>
            <a:endParaRPr lang="en-US" dirty="0"/>
          </a:p>
          <a:p>
            <a:endParaRPr lang="en-DE" dirty="0"/>
          </a:p>
        </p:txBody>
      </p:sp>
      <p:pic>
        <p:nvPicPr>
          <p:cNvPr id="2" name="Picture 1">
            <a:extLst>
              <a:ext uri="{FF2B5EF4-FFF2-40B4-BE49-F238E27FC236}">
                <a16:creationId xmlns:a16="http://schemas.microsoft.com/office/drawing/2014/main" id="{A51DA593-40BD-0A5A-AE39-501242F4FE54}"/>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tretch>
            <a:fillRect/>
          </a:stretch>
        </p:blipFill>
        <p:spPr>
          <a:xfrm>
            <a:off x="2451735" y="2751723"/>
            <a:ext cx="6509385" cy="2717434"/>
          </a:xfrm>
          <a:prstGeom prst="rect">
            <a:avLst/>
          </a:prstGeom>
        </p:spPr>
      </p:pic>
    </p:spTree>
    <p:extLst>
      <p:ext uri="{BB962C8B-B14F-4D97-AF65-F5344CB8AC3E}">
        <p14:creationId xmlns:p14="http://schemas.microsoft.com/office/powerpoint/2010/main" val="422978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A2F4-1504-D33E-71FB-CB85760F25BB}"/>
              </a:ext>
            </a:extLst>
          </p:cNvPr>
          <p:cNvSpPr>
            <a:spLocks noGrp="1"/>
          </p:cNvSpPr>
          <p:nvPr>
            <p:ph type="title"/>
          </p:nvPr>
        </p:nvSpPr>
        <p:spPr/>
        <p:txBody>
          <a:bodyPr/>
          <a:lstStyle/>
          <a:p>
            <a:r>
              <a:rPr lang="en-US" dirty="0"/>
              <a:t>Six types of indefinite pronouns</a:t>
            </a:r>
            <a:endParaRPr lang="en-DE" dirty="0"/>
          </a:p>
        </p:txBody>
      </p:sp>
      <p:sp>
        <p:nvSpPr>
          <p:cNvPr id="3" name="Content Placeholder 2">
            <a:extLst>
              <a:ext uri="{FF2B5EF4-FFF2-40B4-BE49-F238E27FC236}">
                <a16:creationId xmlns:a16="http://schemas.microsoft.com/office/drawing/2014/main" id="{C11407B1-A3E2-CF86-684F-1D637CD92F69}"/>
              </a:ext>
            </a:extLst>
          </p:cNvPr>
          <p:cNvSpPr>
            <a:spLocks noGrp="1"/>
          </p:cNvSpPr>
          <p:nvPr>
            <p:ph idx="1"/>
          </p:nvPr>
        </p:nvSpPr>
        <p:spPr>
          <a:xfrm>
            <a:off x="838200" y="1825624"/>
            <a:ext cx="10797540" cy="4626611"/>
          </a:xfrm>
        </p:spPr>
        <p:txBody>
          <a:bodyPr>
            <a:normAutofit/>
          </a:bodyPr>
          <a:lstStyle/>
          <a:p>
            <a:pPr marL="514350" indent="-514350">
              <a:buFont typeface="+mj-lt"/>
              <a:buAutoNum type="arabicPeriod"/>
            </a:pPr>
            <a:r>
              <a:rPr lang="en-US" sz="2000" dirty="0"/>
              <a:t>Specific known flavor [specific individual that the interlocutors can uniquely identify]: </a:t>
            </a:r>
          </a:p>
          <a:p>
            <a:pPr lvl="1"/>
            <a:r>
              <a:rPr lang="en-US" sz="2000" b="1" dirty="0"/>
              <a:t>Someone </a:t>
            </a:r>
            <a:r>
              <a:rPr lang="en-US" sz="2000" dirty="0"/>
              <a:t>managed to mess this up — we all know who!</a:t>
            </a:r>
          </a:p>
          <a:p>
            <a:pPr marL="514350" indent="-514350">
              <a:buFont typeface="+mj-lt"/>
              <a:buAutoNum type="arabicPeriod"/>
            </a:pPr>
            <a:r>
              <a:rPr lang="en-US" sz="2000" dirty="0"/>
              <a:t>Specific unknown flavor [specific individual that the interlocutors cannot uniquely identify]: </a:t>
            </a:r>
          </a:p>
          <a:p>
            <a:pPr lvl="1"/>
            <a:r>
              <a:rPr lang="en-US" sz="2000" dirty="0"/>
              <a:t>I heard that </a:t>
            </a:r>
            <a:r>
              <a:rPr lang="en-US" sz="2000" b="1" dirty="0"/>
              <a:t>someone </a:t>
            </a:r>
            <a:r>
              <a:rPr lang="en-US" sz="2000" dirty="0"/>
              <a:t>failed, but I don’t know who.</a:t>
            </a:r>
          </a:p>
          <a:p>
            <a:pPr marL="514350" indent="-514350">
              <a:buFont typeface="+mj-lt"/>
              <a:buAutoNum type="arabicPeriod"/>
            </a:pPr>
            <a:r>
              <a:rPr lang="en-US" sz="2000" dirty="0"/>
              <a:t>Non-specific flavor [existential quantifier over some domain of possible referents]:</a:t>
            </a:r>
          </a:p>
          <a:p>
            <a:pPr lvl="1"/>
            <a:r>
              <a:rPr lang="en-US" sz="2000" dirty="0"/>
              <a:t>You should probably talk to </a:t>
            </a:r>
            <a:r>
              <a:rPr lang="en-US" sz="2000" b="1" dirty="0"/>
              <a:t>someone </a:t>
            </a:r>
            <a:r>
              <a:rPr lang="en-US" sz="2000" dirty="0"/>
              <a:t>else about this too.</a:t>
            </a:r>
          </a:p>
          <a:p>
            <a:pPr marL="514350" indent="-514350">
              <a:buFont typeface="+mj-lt"/>
              <a:buAutoNum type="arabicPeriod"/>
            </a:pPr>
            <a:r>
              <a:rPr lang="en-US" sz="2000" dirty="0"/>
              <a:t>Negative polarity flavor [existential quantifier over a widened domain of possible referents]:</a:t>
            </a:r>
          </a:p>
          <a:p>
            <a:pPr lvl="1"/>
            <a:r>
              <a:rPr lang="en-US" sz="2000" dirty="0"/>
              <a:t>Less than three companies hired </a:t>
            </a:r>
            <a:r>
              <a:rPr lang="en-US" sz="2000" b="1" dirty="0"/>
              <a:t>anyone</a:t>
            </a:r>
            <a:r>
              <a:rPr lang="en-US" sz="2000" dirty="0"/>
              <a:t> this year.</a:t>
            </a:r>
          </a:p>
          <a:p>
            <a:pPr marL="514350" indent="-514350">
              <a:buFont typeface="+mj-lt"/>
              <a:buAutoNum type="arabicPeriod"/>
            </a:pPr>
            <a:r>
              <a:rPr lang="en-US" sz="2000" dirty="0"/>
              <a:t>Free choice flavor [a wide-scope universal quantifier over some domain of possible referents]:</a:t>
            </a:r>
          </a:p>
          <a:p>
            <a:pPr lvl="1"/>
            <a:r>
              <a:rPr lang="en-US" sz="2000" dirty="0"/>
              <a:t>You can hire almost </a:t>
            </a:r>
            <a:r>
              <a:rPr lang="en-US" sz="2000" b="1" dirty="0"/>
              <a:t>anyone</a:t>
            </a:r>
            <a:r>
              <a:rPr lang="en-US" sz="2000" dirty="0"/>
              <a:t> here: most of them great.</a:t>
            </a:r>
          </a:p>
          <a:p>
            <a:pPr marL="514350" indent="-514350">
              <a:buFont typeface="+mj-lt"/>
              <a:buAutoNum type="arabicPeriod"/>
            </a:pPr>
            <a:r>
              <a:rPr lang="en-US" sz="2000" dirty="0"/>
              <a:t>Negative indefinite flavor [a negated existential quantifier over domain of possible referents]:</a:t>
            </a:r>
          </a:p>
          <a:p>
            <a:pPr lvl="1"/>
            <a:r>
              <a:rPr lang="en-US" sz="2000" dirty="0"/>
              <a:t>Who went to the party? </a:t>
            </a:r>
            <a:r>
              <a:rPr lang="en-US" sz="2000" b="1" dirty="0"/>
              <a:t>No one</a:t>
            </a:r>
            <a:r>
              <a:rPr lang="en-US" sz="2000" dirty="0"/>
              <a:t>. </a:t>
            </a:r>
            <a:br>
              <a:rPr lang="en-US" sz="1600" dirty="0"/>
            </a:br>
            <a:endParaRPr lang="en-DE" sz="1600" dirty="0"/>
          </a:p>
        </p:txBody>
      </p:sp>
    </p:spTree>
    <p:extLst>
      <p:ext uri="{BB962C8B-B14F-4D97-AF65-F5344CB8AC3E}">
        <p14:creationId xmlns:p14="http://schemas.microsoft.com/office/powerpoint/2010/main" val="258961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CF4C-F0A3-1C95-8C25-85AE577CF60A}"/>
              </a:ext>
            </a:extLst>
          </p:cNvPr>
          <p:cNvSpPr>
            <a:spLocks noGrp="1"/>
          </p:cNvSpPr>
          <p:nvPr>
            <p:ph type="title"/>
          </p:nvPr>
        </p:nvSpPr>
        <p:spPr/>
        <p:txBody>
          <a:bodyPr/>
          <a:lstStyle/>
          <a:p>
            <a:r>
              <a:rPr lang="en-US" dirty="0"/>
              <a:t>Complexity</a:t>
            </a:r>
            <a:endParaRPr lang="en-DE" dirty="0"/>
          </a:p>
        </p:txBody>
      </p:sp>
      <p:sp>
        <p:nvSpPr>
          <p:cNvPr id="3" name="Content Placeholder 2">
            <a:extLst>
              <a:ext uri="{FF2B5EF4-FFF2-40B4-BE49-F238E27FC236}">
                <a16:creationId xmlns:a16="http://schemas.microsoft.com/office/drawing/2014/main" id="{68EA7AA3-D8A4-CF34-CFB8-72F5EFF8F9BD}"/>
              </a:ext>
            </a:extLst>
          </p:cNvPr>
          <p:cNvSpPr>
            <a:spLocks noGrp="1"/>
          </p:cNvSpPr>
          <p:nvPr>
            <p:ph idx="1"/>
          </p:nvPr>
        </p:nvSpPr>
        <p:spPr>
          <a:xfrm>
            <a:off x="838200" y="1579879"/>
            <a:ext cx="10515600" cy="5003801"/>
          </a:xfrm>
        </p:spPr>
        <p:txBody>
          <a:bodyPr>
            <a:normAutofit lnSpcReduction="10000"/>
          </a:bodyPr>
          <a:lstStyle/>
          <a:p>
            <a:r>
              <a:rPr lang="en-US" sz="2000" dirty="0"/>
              <a:t>Semantic features (binary):</a:t>
            </a:r>
          </a:p>
          <a:p>
            <a:pPr lvl="1"/>
            <a:r>
              <a:rPr lang="en-US" sz="2000" dirty="0">
                <a:solidFill>
                  <a:srgbClr val="000000"/>
                </a:solidFill>
              </a:rPr>
              <a:t>K</a:t>
            </a:r>
            <a:r>
              <a:rPr lang="en-US" sz="2000" b="0" i="0" dirty="0">
                <a:solidFill>
                  <a:srgbClr val="000000"/>
                </a:solidFill>
                <a:effectLst/>
              </a:rPr>
              <a:t>nown to the speaker (K)</a:t>
            </a:r>
          </a:p>
          <a:p>
            <a:pPr lvl="1"/>
            <a:r>
              <a:rPr lang="en-US" sz="2000" dirty="0">
                <a:solidFill>
                  <a:srgbClr val="000000"/>
                </a:solidFill>
              </a:rPr>
              <a:t>S</a:t>
            </a:r>
            <a:r>
              <a:rPr lang="en-US" sz="2000" b="0" i="0" dirty="0">
                <a:solidFill>
                  <a:srgbClr val="000000"/>
                </a:solidFill>
                <a:effectLst/>
              </a:rPr>
              <a:t>pecific (S) </a:t>
            </a:r>
          </a:p>
          <a:p>
            <a:pPr lvl="1"/>
            <a:r>
              <a:rPr lang="en-US" sz="2000" dirty="0">
                <a:solidFill>
                  <a:srgbClr val="000000"/>
                </a:solidFill>
              </a:rPr>
              <a:t>S</a:t>
            </a:r>
            <a:r>
              <a:rPr lang="en-US" sz="2000" b="0" i="0" dirty="0">
                <a:solidFill>
                  <a:srgbClr val="000000"/>
                </a:solidFill>
                <a:effectLst/>
              </a:rPr>
              <a:t>calar endpoint (SE)</a:t>
            </a:r>
          </a:p>
          <a:p>
            <a:pPr lvl="2"/>
            <a:r>
              <a:rPr lang="en-US" sz="2000" dirty="0">
                <a:solidFill>
                  <a:srgbClr val="000000"/>
                </a:solidFill>
              </a:rPr>
              <a:t>N</a:t>
            </a:r>
            <a:r>
              <a:rPr lang="en-US" sz="2000" b="0" i="0" dirty="0">
                <a:solidFill>
                  <a:srgbClr val="000000"/>
                </a:solidFill>
                <a:effectLst/>
              </a:rPr>
              <a:t>egative polarity and free choice indefinites evoke a pragmatic scale of alternatives ordered by likelihood, and they associate with its lowest endpoint </a:t>
            </a:r>
          </a:p>
          <a:p>
            <a:pPr lvl="2"/>
            <a:r>
              <a:rPr lang="en-US" sz="2000" b="0" i="0" dirty="0">
                <a:solidFill>
                  <a:srgbClr val="000000"/>
                </a:solidFill>
                <a:effectLst/>
              </a:rPr>
              <a:t>SE+: negative polarity, free choice, negative indefinite</a:t>
            </a:r>
          </a:p>
          <a:p>
            <a:pPr lvl="2"/>
            <a:r>
              <a:rPr lang="en-US" sz="2000" b="0" i="0" dirty="0">
                <a:solidFill>
                  <a:srgbClr val="000000"/>
                </a:solidFill>
                <a:effectLst/>
              </a:rPr>
              <a:t>SE−: specific known, specific unknown, non-specific</a:t>
            </a:r>
          </a:p>
          <a:p>
            <a:pPr lvl="1"/>
            <a:r>
              <a:rPr lang="en-US" sz="2000" dirty="0">
                <a:solidFill>
                  <a:srgbClr val="000000"/>
                </a:solidFill>
              </a:rPr>
              <a:t>S</a:t>
            </a:r>
            <a:r>
              <a:rPr lang="en-US" sz="2000" b="0" i="0" dirty="0">
                <a:solidFill>
                  <a:srgbClr val="000000"/>
                </a:solidFill>
                <a:effectLst/>
              </a:rPr>
              <a:t>cale reversal (R)</a:t>
            </a:r>
          </a:p>
          <a:p>
            <a:pPr lvl="2"/>
            <a:r>
              <a:rPr lang="en-US" sz="2000" dirty="0">
                <a:solidFill>
                  <a:srgbClr val="000000"/>
                </a:solidFill>
              </a:rPr>
              <a:t>R</a:t>
            </a:r>
            <a:r>
              <a:rPr lang="en-US" sz="2000" b="0" i="0" dirty="0">
                <a:solidFill>
                  <a:srgbClr val="000000"/>
                </a:solidFill>
                <a:effectLst/>
              </a:rPr>
              <a:t>everse the order of alternatives on the pragmatic scale</a:t>
            </a:r>
          </a:p>
          <a:p>
            <a:pPr lvl="1"/>
            <a:r>
              <a:rPr lang="en-US" sz="2000" dirty="0">
                <a:solidFill>
                  <a:srgbClr val="000000"/>
                </a:solidFill>
              </a:rPr>
              <a:t>I</a:t>
            </a:r>
            <a:r>
              <a:rPr lang="en-US" sz="2000" b="0" i="0" dirty="0">
                <a:solidFill>
                  <a:srgbClr val="000000"/>
                </a:solidFill>
                <a:effectLst/>
              </a:rPr>
              <a:t>n the scope of negation (N)</a:t>
            </a:r>
          </a:p>
          <a:p>
            <a:r>
              <a:rPr lang="en-US" sz="2000" dirty="0"/>
              <a:t>Complexity is the number of features an indefinite pronoun has</a:t>
            </a:r>
          </a:p>
          <a:p>
            <a:r>
              <a:rPr lang="en-US" sz="2000" dirty="0"/>
              <a:t>E.g., specific unknown flavor is ‘S+\ K−’</a:t>
            </a:r>
          </a:p>
          <a:p>
            <a:pPr lvl="1"/>
            <a:r>
              <a:rPr lang="en-US" sz="2000" dirty="0"/>
              <a:t>Complexity of 2 </a:t>
            </a:r>
            <a:br>
              <a:rPr lang="en-US" sz="2000" dirty="0"/>
            </a:br>
            <a:endParaRPr lang="en-DE" sz="2000" dirty="0"/>
          </a:p>
        </p:txBody>
      </p:sp>
    </p:spTree>
    <p:extLst>
      <p:ext uri="{BB962C8B-B14F-4D97-AF65-F5344CB8AC3E}">
        <p14:creationId xmlns:p14="http://schemas.microsoft.com/office/powerpoint/2010/main" val="26356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92B-9B8E-932C-9FCA-4516B79A4239}"/>
              </a:ext>
            </a:extLst>
          </p:cNvPr>
          <p:cNvSpPr>
            <a:spLocks noGrp="1"/>
          </p:cNvSpPr>
          <p:nvPr>
            <p:ph type="title"/>
          </p:nvPr>
        </p:nvSpPr>
        <p:spPr/>
        <p:txBody>
          <a:bodyPr/>
          <a:lstStyle/>
          <a:p>
            <a:r>
              <a:rPr lang="en-US" dirty="0"/>
              <a:t>Informativeness</a:t>
            </a:r>
            <a:endParaRPr lang="en-DE" dirty="0"/>
          </a:p>
        </p:txBody>
      </p:sp>
      <p:sp>
        <p:nvSpPr>
          <p:cNvPr id="3" name="Content Placeholder 2">
            <a:extLst>
              <a:ext uri="{FF2B5EF4-FFF2-40B4-BE49-F238E27FC236}">
                <a16:creationId xmlns:a16="http://schemas.microsoft.com/office/drawing/2014/main" id="{6CCAEBD3-E4F2-1599-67E6-0785FEB61310}"/>
              </a:ext>
            </a:extLst>
          </p:cNvPr>
          <p:cNvSpPr>
            <a:spLocks noGrp="1"/>
          </p:cNvSpPr>
          <p:nvPr>
            <p:ph idx="1"/>
          </p:nvPr>
        </p:nvSpPr>
        <p:spPr/>
        <p:txBody>
          <a:bodyPr/>
          <a:lstStyle/>
          <a:p>
            <a:r>
              <a:rPr lang="en-US" dirty="0"/>
              <a:t>Probability that the communication will be successful given </a:t>
            </a:r>
          </a:p>
          <a:p>
            <a:pPr lvl="1"/>
            <a:r>
              <a:rPr lang="en-US" dirty="0"/>
              <a:t>The prior over flavors from the set of flavors </a:t>
            </a:r>
          </a:p>
          <a:p>
            <a:pPr lvl="1"/>
            <a:r>
              <a:rPr lang="en-US" dirty="0"/>
              <a:t>The conditional probability which reflects the probability that the speaker uses the indefinite pronoun </a:t>
            </a:r>
            <a:r>
              <a:rPr lang="en-US" dirty="0" err="1"/>
              <a:t>i</a:t>
            </a:r>
            <a:r>
              <a:rPr lang="en-US" dirty="0"/>
              <a:t> to communicate f</a:t>
            </a:r>
          </a:p>
          <a:p>
            <a:pPr lvl="1"/>
            <a:r>
              <a:rPr lang="en-US" dirty="0"/>
              <a:t>The probability that the listener correctly guesses f upon hearing </a:t>
            </a:r>
            <a:r>
              <a:rPr lang="en-US" dirty="0" err="1"/>
              <a:t>i</a:t>
            </a:r>
            <a:r>
              <a:rPr lang="en-US" dirty="0"/>
              <a:t> </a:t>
            </a:r>
          </a:p>
          <a:p>
            <a:r>
              <a:rPr lang="en-US" dirty="0"/>
              <a:t>Corpus estimate for </a:t>
            </a:r>
            <a:r>
              <a:rPr lang="en-US" dirty="0" err="1"/>
              <a:t>flavour</a:t>
            </a:r>
            <a:r>
              <a:rPr lang="en-US" dirty="0"/>
              <a:t> prior probability:</a:t>
            </a:r>
            <a:endParaRPr lang="en-DE" dirty="0"/>
          </a:p>
        </p:txBody>
      </p:sp>
      <p:pic>
        <p:nvPicPr>
          <p:cNvPr id="5" name="Picture 4">
            <a:extLst>
              <a:ext uri="{FF2B5EF4-FFF2-40B4-BE49-F238E27FC236}">
                <a16:creationId xmlns:a16="http://schemas.microsoft.com/office/drawing/2014/main" id="{80EAF8D8-A4F7-462F-BB36-1C0F14989149}"/>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tretch>
            <a:fillRect/>
          </a:stretch>
        </p:blipFill>
        <p:spPr>
          <a:xfrm>
            <a:off x="7212157" y="3888530"/>
            <a:ext cx="3997036" cy="2423370"/>
          </a:xfrm>
          <a:prstGeom prst="rect">
            <a:avLst/>
          </a:prstGeom>
        </p:spPr>
      </p:pic>
    </p:spTree>
    <p:extLst>
      <p:ext uri="{BB962C8B-B14F-4D97-AF65-F5344CB8AC3E}">
        <p14:creationId xmlns:p14="http://schemas.microsoft.com/office/powerpoint/2010/main" val="378037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DC49-6035-E6E2-8721-3B31B05FF8B6}"/>
              </a:ext>
            </a:extLst>
          </p:cNvPr>
          <p:cNvSpPr>
            <a:spLocks noGrp="1"/>
          </p:cNvSpPr>
          <p:nvPr>
            <p:ph type="title"/>
          </p:nvPr>
        </p:nvSpPr>
        <p:spPr/>
        <p:txBody>
          <a:bodyPr/>
          <a:lstStyle/>
          <a:p>
            <a:r>
              <a:rPr lang="en-US" dirty="0"/>
              <a:t>Some detail (can skip!)</a:t>
            </a:r>
            <a:endParaRPr lang="en-DE" dirty="0"/>
          </a:p>
        </p:txBody>
      </p:sp>
      <p:sp>
        <p:nvSpPr>
          <p:cNvPr id="3" name="Content Placeholder 2">
            <a:extLst>
              <a:ext uri="{FF2B5EF4-FFF2-40B4-BE49-F238E27FC236}">
                <a16:creationId xmlns:a16="http://schemas.microsoft.com/office/drawing/2014/main" id="{FF42262F-6493-6DAF-7D8E-B422FFB193BE}"/>
              </a:ext>
            </a:extLst>
          </p:cNvPr>
          <p:cNvSpPr>
            <a:spLocks noGrp="1"/>
          </p:cNvSpPr>
          <p:nvPr>
            <p:ph idx="1"/>
          </p:nvPr>
        </p:nvSpPr>
        <p:spPr>
          <a:xfrm>
            <a:off x="838200" y="1825625"/>
            <a:ext cx="10515600" cy="4729480"/>
          </a:xfrm>
        </p:spPr>
        <p:txBody>
          <a:bodyPr>
            <a:normAutofit fontScale="92500" lnSpcReduction="20000"/>
          </a:bodyPr>
          <a:lstStyle/>
          <a:p>
            <a:r>
              <a:rPr lang="en-US" dirty="0"/>
              <a:t>Complexity and communicative cost measures for each of the 40 languages in </a:t>
            </a:r>
            <a:r>
              <a:rPr lang="en-US" dirty="0" err="1"/>
              <a:t>Haspelmath’s</a:t>
            </a:r>
            <a:r>
              <a:rPr lang="en-US" dirty="0"/>
              <a:t> corpus. </a:t>
            </a:r>
          </a:p>
          <a:p>
            <a:r>
              <a:rPr lang="en-US" dirty="0"/>
              <a:t>We artificially generated 10000 languages, which could have between 1 and 7 indefinite pronouns (7 is the maximum number of indefinite pronouns that any natural language has in </a:t>
            </a:r>
            <a:r>
              <a:rPr lang="en-US" dirty="0" err="1"/>
              <a:t>Haspelmath’s</a:t>
            </a:r>
            <a:r>
              <a:rPr lang="en-US" dirty="0"/>
              <a:t> corpus).</a:t>
            </a:r>
          </a:p>
          <a:p>
            <a:r>
              <a:rPr lang="en-US" dirty="0"/>
              <a:t>Each indefinite pronoun in each artificial language was randomly assigned one of the 63 logically possible combinations of flavors (26 −1 combination whereby an indefinite pronoun doesn’t convey any of the 6 flavors). </a:t>
            </a:r>
          </a:p>
          <a:p>
            <a:r>
              <a:rPr lang="en-US" dirty="0"/>
              <a:t>The artificial languages were then matched to natural languages for the degree of synonymy. The degree of synonymy captures how many different indefinites can be used to express a flavor: if the indefinites in a language have more overlapping meanings, the degree will be higher. </a:t>
            </a:r>
          </a:p>
          <a:p>
            <a:r>
              <a:rPr lang="en-US" dirty="0"/>
              <a:t>Matching ensured that for each degree of synonymy d of natural languages, the proportion of artificial languages with d was the same as the proportion of natural languages with d. After matching, 2133 artificial languages remained for comparison to natural languages (mean degree of synonymy in both groups is 0.67)</a:t>
            </a:r>
            <a:endParaRPr lang="en-DE" dirty="0"/>
          </a:p>
        </p:txBody>
      </p:sp>
    </p:spTree>
    <p:extLst>
      <p:ext uri="{BB962C8B-B14F-4D97-AF65-F5344CB8AC3E}">
        <p14:creationId xmlns:p14="http://schemas.microsoft.com/office/powerpoint/2010/main" val="307062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BA31-61D8-04F3-08A5-1BA388B3CEE7}"/>
              </a:ext>
            </a:extLst>
          </p:cNvPr>
          <p:cNvSpPr>
            <a:spLocks noGrp="1"/>
          </p:cNvSpPr>
          <p:nvPr>
            <p:ph type="title"/>
          </p:nvPr>
        </p:nvSpPr>
        <p:spPr/>
        <p:txBody>
          <a:bodyPr/>
          <a:lstStyle/>
          <a:p>
            <a:r>
              <a:rPr lang="en-US" dirty="0"/>
              <a:t>Results</a:t>
            </a:r>
            <a:endParaRPr lang="en-DE" dirty="0"/>
          </a:p>
        </p:txBody>
      </p:sp>
      <p:pic>
        <p:nvPicPr>
          <p:cNvPr id="5" name="Picture 4">
            <a:extLst>
              <a:ext uri="{FF2B5EF4-FFF2-40B4-BE49-F238E27FC236}">
                <a16:creationId xmlns:a16="http://schemas.microsoft.com/office/drawing/2014/main" id="{17DA92FA-EAD4-3740-0ED6-23C89564A71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2451" y="2377305"/>
            <a:ext cx="5257800" cy="3386540"/>
          </a:xfrm>
          <a:prstGeom prst="rect">
            <a:avLst/>
          </a:prstGeom>
        </p:spPr>
      </p:pic>
      <p:pic>
        <p:nvPicPr>
          <p:cNvPr id="7" name="Picture 6">
            <a:extLst>
              <a:ext uri="{FF2B5EF4-FFF2-40B4-BE49-F238E27FC236}">
                <a16:creationId xmlns:a16="http://schemas.microsoft.com/office/drawing/2014/main" id="{56D103DF-F3C9-B313-B958-ADBF23AC380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04610" y="2377305"/>
            <a:ext cx="5330190" cy="3455944"/>
          </a:xfrm>
          <a:prstGeom prst="rect">
            <a:avLst/>
          </a:prstGeom>
        </p:spPr>
      </p:pic>
    </p:spTree>
    <p:extLst>
      <p:ext uri="{BB962C8B-B14F-4D97-AF65-F5344CB8AC3E}">
        <p14:creationId xmlns:p14="http://schemas.microsoft.com/office/powerpoint/2010/main" val="23482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C04A-A56F-4FEA-AABF-829C4A917F0A}"/>
              </a:ext>
            </a:extLst>
          </p:cNvPr>
          <p:cNvSpPr>
            <a:spLocks noGrp="1"/>
          </p:cNvSpPr>
          <p:nvPr>
            <p:ph type="ctrTitle"/>
          </p:nvPr>
        </p:nvSpPr>
        <p:spPr/>
        <p:txBody>
          <a:bodyPr/>
          <a:lstStyle/>
          <a:p>
            <a:pPr algn="l"/>
            <a:r>
              <a:rPr lang="en-US" dirty="0"/>
              <a:t>Tradeoff between pressures</a:t>
            </a:r>
            <a:endParaRPr lang="en-DE" dirty="0"/>
          </a:p>
        </p:txBody>
      </p:sp>
      <p:sp>
        <p:nvSpPr>
          <p:cNvPr id="3" name="Subtitle 2">
            <a:extLst>
              <a:ext uri="{FF2B5EF4-FFF2-40B4-BE49-F238E27FC236}">
                <a16:creationId xmlns:a16="http://schemas.microsoft.com/office/drawing/2014/main" id="{7B6940A8-1628-4127-9CB4-F528998C59C1}"/>
              </a:ext>
            </a:extLst>
          </p:cNvPr>
          <p:cNvSpPr>
            <a:spLocks noGrp="1"/>
          </p:cNvSpPr>
          <p:nvPr>
            <p:ph type="subTitle" idx="1"/>
          </p:nvPr>
        </p:nvSpPr>
        <p:spPr/>
        <p:txBody>
          <a:bodyPr>
            <a:normAutofit/>
          </a:bodyPr>
          <a:lstStyle/>
          <a:p>
            <a:pPr algn="l"/>
            <a:r>
              <a:rPr lang="en-US" dirty="0"/>
              <a:t>Finding a compromise</a:t>
            </a:r>
          </a:p>
        </p:txBody>
      </p:sp>
    </p:spTree>
    <p:extLst>
      <p:ext uri="{BB962C8B-B14F-4D97-AF65-F5344CB8AC3E}">
        <p14:creationId xmlns:p14="http://schemas.microsoft.com/office/powerpoint/2010/main" val="2009503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C04A-A56F-4FEA-AABF-829C4A917F0A}"/>
              </a:ext>
            </a:extLst>
          </p:cNvPr>
          <p:cNvSpPr>
            <a:spLocks noGrp="1"/>
          </p:cNvSpPr>
          <p:nvPr>
            <p:ph type="ctrTitle"/>
          </p:nvPr>
        </p:nvSpPr>
        <p:spPr/>
        <p:txBody>
          <a:bodyPr>
            <a:normAutofit/>
          </a:bodyPr>
          <a:lstStyle/>
          <a:p>
            <a:pPr algn="l"/>
            <a:r>
              <a:rPr lang="en-US" dirty="0"/>
              <a:t>Case Study III: </a:t>
            </a:r>
            <a:br>
              <a:rPr lang="en-US" dirty="0"/>
            </a:br>
            <a:r>
              <a:rPr lang="en-US" dirty="0"/>
              <a:t>Boolean universals</a:t>
            </a:r>
            <a:endParaRPr lang="en-DE" dirty="0"/>
          </a:p>
        </p:txBody>
      </p:sp>
    </p:spTree>
    <p:extLst>
      <p:ext uri="{BB962C8B-B14F-4D97-AF65-F5344CB8AC3E}">
        <p14:creationId xmlns:p14="http://schemas.microsoft.com/office/powerpoint/2010/main" val="6429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03D68-337B-606A-AFC2-AF80044AD5A8}"/>
              </a:ext>
            </a:extLst>
          </p:cNvPr>
          <p:cNvSpPr>
            <a:spLocks noGrp="1"/>
          </p:cNvSpPr>
          <p:nvPr>
            <p:ph type="title"/>
          </p:nvPr>
        </p:nvSpPr>
        <p:spPr/>
        <p:txBody>
          <a:bodyPr/>
          <a:lstStyle/>
          <a:p>
            <a:r>
              <a:rPr lang="en-US" dirty="0"/>
              <a:t>Boolean universals</a:t>
            </a:r>
            <a:endParaRPr lang="en-DE" dirty="0"/>
          </a:p>
        </p:txBody>
      </p:sp>
      <p:sp>
        <p:nvSpPr>
          <p:cNvPr id="3" name="Content Placeholder 2">
            <a:extLst>
              <a:ext uri="{FF2B5EF4-FFF2-40B4-BE49-F238E27FC236}">
                <a16:creationId xmlns:a16="http://schemas.microsoft.com/office/drawing/2014/main" id="{B5DEE111-9AB8-B44E-3B16-10B5E9E64444}"/>
              </a:ext>
            </a:extLst>
          </p:cNvPr>
          <p:cNvSpPr>
            <a:spLocks noGrp="1"/>
          </p:cNvSpPr>
          <p:nvPr>
            <p:ph idx="1"/>
          </p:nvPr>
        </p:nvSpPr>
        <p:spPr/>
        <p:txBody>
          <a:bodyPr anchor="ctr"/>
          <a:lstStyle/>
          <a:p>
            <a:r>
              <a:rPr lang="en-US" sz="2400" b="0" i="0" u="none" strike="noStrike" dirty="0">
                <a:solidFill>
                  <a:srgbClr val="000000"/>
                </a:solidFill>
                <a:effectLst/>
                <a:latin typeface="Arial" panose="020B0604020202020204" pitchFamily="34" charset="0"/>
              </a:rPr>
              <a:t>Model in </a:t>
            </a:r>
            <a:r>
              <a:rPr lang="en-US" sz="2400" b="0" i="0" u="none" strike="noStrike" dirty="0" err="1">
                <a:solidFill>
                  <a:srgbClr val="000000"/>
                </a:solidFill>
                <a:effectLst/>
                <a:latin typeface="Arial" panose="020B0604020202020204" pitchFamily="34" charset="0"/>
              </a:rPr>
              <a:t>Uegaki</a:t>
            </a:r>
            <a:r>
              <a:rPr lang="en-US" sz="2400" b="0" i="0" u="none" strike="noStrike" dirty="0">
                <a:solidFill>
                  <a:srgbClr val="000000"/>
                </a:solidFill>
                <a:effectLst/>
                <a:latin typeface="Arial" panose="020B0604020202020204" pitchFamily="34" charset="0"/>
              </a:rPr>
              <a:t> (2021)</a:t>
            </a:r>
          </a:p>
          <a:p>
            <a:r>
              <a:rPr lang="en-US" sz="2400" b="0" i="0" u="none" strike="noStrike" dirty="0">
                <a:solidFill>
                  <a:srgbClr val="000000"/>
                </a:solidFill>
                <a:effectLst/>
                <a:latin typeface="Arial" panose="020B0604020202020204" pitchFamily="34" charset="0"/>
              </a:rPr>
              <a:t>One universal: the absence of a term expressing the negation of the conjunction among attested Boolean connectives.</a:t>
            </a:r>
          </a:p>
          <a:p>
            <a:r>
              <a:rPr lang="en-US" dirty="0">
                <a:solidFill>
                  <a:srgbClr val="000000"/>
                </a:solidFill>
                <a:latin typeface="Arial" panose="020B0604020202020204" pitchFamily="34" charset="0"/>
              </a:rPr>
              <a:t>Other universal: specific attested inventories of operators.</a:t>
            </a:r>
          </a:p>
          <a:p>
            <a:r>
              <a:rPr lang="en-US" dirty="0">
                <a:solidFill>
                  <a:srgbClr val="000000"/>
                </a:solidFill>
                <a:latin typeface="Arial" panose="020B0604020202020204" pitchFamily="34" charset="0"/>
              </a:rPr>
              <a:t>Let’s try and see if (all and only) attested inventories lie at the Pareto frontier of simplicity and communicative accuracy.</a:t>
            </a:r>
          </a:p>
          <a:p>
            <a:endParaRPr lang="en-DE" dirty="0"/>
          </a:p>
        </p:txBody>
      </p:sp>
    </p:spTree>
    <p:extLst>
      <p:ext uri="{BB962C8B-B14F-4D97-AF65-F5344CB8AC3E}">
        <p14:creationId xmlns:p14="http://schemas.microsoft.com/office/powerpoint/2010/main" val="180836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709E-E7F1-4625-1140-BCE27BB61760}"/>
              </a:ext>
            </a:extLst>
          </p:cNvPr>
          <p:cNvSpPr>
            <a:spLocks noGrp="1"/>
          </p:cNvSpPr>
          <p:nvPr>
            <p:ph type="title"/>
          </p:nvPr>
        </p:nvSpPr>
        <p:spPr/>
        <p:txBody>
          <a:bodyPr/>
          <a:lstStyle/>
          <a:p>
            <a:r>
              <a:rPr lang="en-US" dirty="0"/>
              <a:t>The set of possibilities</a:t>
            </a:r>
            <a:endParaRPr lang="en-DE" dirty="0"/>
          </a:p>
        </p:txBody>
      </p:sp>
      <p:sp>
        <p:nvSpPr>
          <p:cNvPr id="3" name="Content Placeholder 2">
            <a:extLst>
              <a:ext uri="{FF2B5EF4-FFF2-40B4-BE49-F238E27FC236}">
                <a16:creationId xmlns:a16="http://schemas.microsoft.com/office/drawing/2014/main" id="{FE2A75BC-76EC-8207-35E5-2A49EFBB3AC8}"/>
              </a:ext>
            </a:extLst>
          </p:cNvPr>
          <p:cNvSpPr>
            <a:spLocks noGrp="1"/>
          </p:cNvSpPr>
          <p:nvPr>
            <p:ph idx="1"/>
          </p:nvPr>
        </p:nvSpPr>
        <p:spPr/>
        <p:txBody>
          <a:bodyPr/>
          <a:lstStyle/>
          <a:p>
            <a:r>
              <a:rPr lang="en-US" dirty="0"/>
              <a:t>Set of inventories is the powerset (minus the empty set) of the set of 16 binary Boolean operators (65535)</a:t>
            </a:r>
          </a:p>
          <a:p>
            <a:r>
              <a:rPr lang="en-US" dirty="0"/>
              <a:t>We consider strengthened meanings (with EXH)</a:t>
            </a:r>
          </a:p>
        </p:txBody>
      </p:sp>
      <p:pic>
        <p:nvPicPr>
          <p:cNvPr id="7" name="Picture 6">
            <a:extLst>
              <a:ext uri="{FF2B5EF4-FFF2-40B4-BE49-F238E27FC236}">
                <a16:creationId xmlns:a16="http://schemas.microsoft.com/office/drawing/2014/main" id="{84E981AB-100F-1D04-6C79-FF0A607D06C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57350" y="3436143"/>
            <a:ext cx="8978900" cy="2027879"/>
          </a:xfrm>
          <a:prstGeom prst="rect">
            <a:avLst/>
          </a:prstGeom>
        </p:spPr>
      </p:pic>
      <p:sp>
        <p:nvSpPr>
          <p:cNvPr id="8" name="TextBox 7">
            <a:extLst>
              <a:ext uri="{FF2B5EF4-FFF2-40B4-BE49-F238E27FC236}">
                <a16:creationId xmlns:a16="http://schemas.microsoft.com/office/drawing/2014/main" id="{F264B618-867B-622E-B014-A0F59E0CD452}"/>
              </a:ext>
            </a:extLst>
          </p:cNvPr>
          <p:cNvSpPr txBox="1"/>
          <p:nvPr/>
        </p:nvSpPr>
        <p:spPr>
          <a:xfrm>
            <a:off x="1778000" y="5637213"/>
            <a:ext cx="1936750" cy="523220"/>
          </a:xfrm>
          <a:prstGeom prst="rect">
            <a:avLst/>
          </a:prstGeom>
          <a:noFill/>
        </p:spPr>
        <p:txBody>
          <a:bodyPr wrap="square" rtlCol="0">
            <a:spAutoFit/>
          </a:bodyPr>
          <a:lstStyle/>
          <a:p>
            <a:pPr algn="ctr"/>
            <a:r>
              <a:rPr lang="en-US" sz="2800" dirty="0"/>
              <a:t>{</a:t>
            </a:r>
            <a:r>
              <a:rPr lang="en-US" sz="2800" dirty="0" err="1"/>
              <a:t>and,or</a:t>
            </a:r>
            <a:r>
              <a:rPr lang="en-US" sz="2800" dirty="0"/>
              <a:t>}</a:t>
            </a:r>
            <a:endParaRPr lang="en-DE" sz="2800" dirty="0"/>
          </a:p>
        </p:txBody>
      </p:sp>
      <p:sp>
        <p:nvSpPr>
          <p:cNvPr id="9" name="TextBox 8">
            <a:extLst>
              <a:ext uri="{FF2B5EF4-FFF2-40B4-BE49-F238E27FC236}">
                <a16:creationId xmlns:a16="http://schemas.microsoft.com/office/drawing/2014/main" id="{73D87F96-EA2B-3C24-355B-B22FAE61358B}"/>
              </a:ext>
            </a:extLst>
          </p:cNvPr>
          <p:cNvSpPr txBox="1"/>
          <p:nvPr/>
        </p:nvSpPr>
        <p:spPr>
          <a:xfrm>
            <a:off x="4038600" y="5653743"/>
            <a:ext cx="1936750" cy="523220"/>
          </a:xfrm>
          <a:prstGeom prst="rect">
            <a:avLst/>
          </a:prstGeom>
          <a:noFill/>
        </p:spPr>
        <p:txBody>
          <a:bodyPr wrap="square" rtlCol="0">
            <a:spAutoFit/>
          </a:bodyPr>
          <a:lstStyle/>
          <a:p>
            <a:pPr algn="ctr"/>
            <a:r>
              <a:rPr lang="en-US" sz="2800" dirty="0"/>
              <a:t>{</a:t>
            </a:r>
            <a:r>
              <a:rPr lang="en-US" sz="2800" dirty="0" err="1"/>
              <a:t>and,P,Q</a:t>
            </a:r>
            <a:r>
              <a:rPr lang="en-US" sz="2800" dirty="0"/>
              <a:t>}</a:t>
            </a:r>
            <a:endParaRPr lang="en-DE" sz="2800" dirty="0"/>
          </a:p>
        </p:txBody>
      </p:sp>
      <p:sp>
        <p:nvSpPr>
          <p:cNvPr id="10" name="TextBox 9">
            <a:extLst>
              <a:ext uri="{FF2B5EF4-FFF2-40B4-BE49-F238E27FC236}">
                <a16:creationId xmlns:a16="http://schemas.microsoft.com/office/drawing/2014/main" id="{6753EDD2-2E87-7AB1-370E-85B82D1CDC45}"/>
              </a:ext>
            </a:extLst>
          </p:cNvPr>
          <p:cNvSpPr txBox="1"/>
          <p:nvPr/>
        </p:nvSpPr>
        <p:spPr>
          <a:xfrm>
            <a:off x="6216652" y="5653743"/>
            <a:ext cx="1936750" cy="523220"/>
          </a:xfrm>
          <a:prstGeom prst="rect">
            <a:avLst/>
          </a:prstGeom>
          <a:noFill/>
        </p:spPr>
        <p:txBody>
          <a:bodyPr wrap="square" rtlCol="0">
            <a:spAutoFit/>
          </a:bodyPr>
          <a:lstStyle/>
          <a:p>
            <a:pPr algn="ctr"/>
            <a:r>
              <a:rPr lang="en-US" sz="2800" dirty="0"/>
              <a:t>{</a:t>
            </a:r>
            <a:r>
              <a:rPr lang="en-US" sz="2800" dirty="0" err="1"/>
              <a:t>and,or,xor</a:t>
            </a:r>
            <a:r>
              <a:rPr lang="en-US" sz="2800" dirty="0"/>
              <a:t>}</a:t>
            </a:r>
            <a:endParaRPr lang="en-DE" sz="2800" dirty="0"/>
          </a:p>
        </p:txBody>
      </p:sp>
      <p:sp>
        <p:nvSpPr>
          <p:cNvPr id="11" name="TextBox 10">
            <a:extLst>
              <a:ext uri="{FF2B5EF4-FFF2-40B4-BE49-F238E27FC236}">
                <a16:creationId xmlns:a16="http://schemas.microsoft.com/office/drawing/2014/main" id="{7DFEAF35-E0EE-8F6D-A7F3-C15780A923B8}"/>
              </a:ext>
            </a:extLst>
          </p:cNvPr>
          <p:cNvSpPr txBox="1"/>
          <p:nvPr/>
        </p:nvSpPr>
        <p:spPr>
          <a:xfrm>
            <a:off x="8305800" y="5637213"/>
            <a:ext cx="2546350" cy="954107"/>
          </a:xfrm>
          <a:prstGeom prst="rect">
            <a:avLst/>
          </a:prstGeom>
          <a:noFill/>
        </p:spPr>
        <p:txBody>
          <a:bodyPr wrap="square" rtlCol="0">
            <a:spAutoFit/>
          </a:bodyPr>
          <a:lstStyle/>
          <a:p>
            <a:pPr algn="ctr"/>
            <a:r>
              <a:rPr lang="en-US" sz="2800" dirty="0"/>
              <a:t>{</a:t>
            </a:r>
            <a:r>
              <a:rPr lang="en-US" sz="2800" dirty="0" err="1"/>
              <a:t>and,or,nor</a:t>
            </a:r>
            <a:r>
              <a:rPr lang="en-US" sz="2800" dirty="0"/>
              <a:t>}</a:t>
            </a:r>
          </a:p>
          <a:p>
            <a:pPr algn="ctr"/>
            <a:r>
              <a:rPr lang="en-US" sz="2800" dirty="0"/>
              <a:t>{</a:t>
            </a:r>
            <a:r>
              <a:rPr lang="en-US" sz="2800" dirty="0" err="1"/>
              <a:t>and,nand</a:t>
            </a:r>
            <a:r>
              <a:rPr lang="en-US" sz="2800" dirty="0"/>
              <a:t>, nor}</a:t>
            </a:r>
            <a:endParaRPr lang="en-DE" sz="2800" dirty="0"/>
          </a:p>
        </p:txBody>
      </p:sp>
    </p:spTree>
    <p:extLst>
      <p:ext uri="{BB962C8B-B14F-4D97-AF65-F5344CB8AC3E}">
        <p14:creationId xmlns:p14="http://schemas.microsoft.com/office/powerpoint/2010/main" val="149673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64ECC-EDA8-0F10-2F64-5A287D099DDC}"/>
              </a:ext>
            </a:extLst>
          </p:cNvPr>
          <p:cNvSpPr>
            <a:spLocks noGrp="1"/>
          </p:cNvSpPr>
          <p:nvPr>
            <p:ph type="title"/>
          </p:nvPr>
        </p:nvSpPr>
        <p:spPr/>
        <p:txBody>
          <a:bodyPr/>
          <a:lstStyle/>
          <a:p>
            <a:r>
              <a:rPr lang="en-US" dirty="0"/>
              <a:t>Complexity</a:t>
            </a:r>
            <a:endParaRPr lang="en-DE" dirty="0"/>
          </a:p>
        </p:txBody>
      </p:sp>
      <p:sp>
        <p:nvSpPr>
          <p:cNvPr id="3" name="Content Placeholder 2">
            <a:extLst>
              <a:ext uri="{FF2B5EF4-FFF2-40B4-BE49-F238E27FC236}">
                <a16:creationId xmlns:a16="http://schemas.microsoft.com/office/drawing/2014/main" id="{BC1DDC00-AA03-EBD6-271C-4E048C5F7EF8}"/>
              </a:ext>
            </a:extLst>
          </p:cNvPr>
          <p:cNvSpPr>
            <a:spLocks noGrp="1"/>
          </p:cNvSpPr>
          <p:nvPr>
            <p:ph idx="1"/>
          </p:nvPr>
        </p:nvSpPr>
        <p:spPr>
          <a:xfrm>
            <a:off x="838200" y="1825625"/>
            <a:ext cx="6350000" cy="4351338"/>
          </a:xfrm>
        </p:spPr>
        <p:txBody>
          <a:bodyPr/>
          <a:lstStyle/>
          <a:p>
            <a:r>
              <a:rPr lang="en-US" dirty="0"/>
              <a:t>The meaning of each operator can be encoded in propositional logic with negation, conjunction, and disjunction.</a:t>
            </a:r>
          </a:p>
          <a:p>
            <a:r>
              <a:rPr lang="en-US" b="1" dirty="0"/>
              <a:t>Complexity</a:t>
            </a:r>
            <a:r>
              <a:rPr lang="en-US" dirty="0"/>
              <a:t>: the sum of the number of symbols in Propositional Logic containing ¬, ∧, and ∨ necessary to represent all connectives in the inventory.</a:t>
            </a:r>
          </a:p>
          <a:p>
            <a:r>
              <a:rPr lang="en-US" dirty="0"/>
              <a:t>Why this choice of logic</a:t>
            </a:r>
          </a:p>
          <a:p>
            <a:pPr lvl="1"/>
            <a:r>
              <a:rPr lang="en-US" dirty="0"/>
              <a:t>Circular?</a:t>
            </a:r>
            <a:endParaRPr lang="en-DE" dirty="0"/>
          </a:p>
        </p:txBody>
      </p:sp>
      <p:pic>
        <p:nvPicPr>
          <p:cNvPr id="7" name="Picture 6">
            <a:extLst>
              <a:ext uri="{FF2B5EF4-FFF2-40B4-BE49-F238E27FC236}">
                <a16:creationId xmlns:a16="http://schemas.microsoft.com/office/drawing/2014/main" id="{6A3FFBE2-1891-6C70-A826-083EE134F4B8}"/>
              </a:ext>
            </a:extLst>
          </p:cNvPr>
          <p:cNvPicPr>
            <a:picLocks noChangeAspect="1"/>
          </p:cNvPicPr>
          <p:nvPr/>
        </p:nvPicPr>
        <p:blipFill>
          <a:blip r:embed="rId2">
            <a:clrChange>
              <a:clrFrom>
                <a:srgbClr val="FFFFFF"/>
              </a:clrFrom>
              <a:clrTo>
                <a:srgbClr val="FFFFFF">
                  <a:alpha val="0"/>
                </a:srgbClr>
              </a:clrTo>
            </a:clrChange>
            <a:duotone>
              <a:prstClr val="black"/>
              <a:schemeClr val="accent5">
                <a:tint val="45000"/>
                <a:satMod val="400000"/>
              </a:schemeClr>
            </a:duotone>
          </a:blip>
          <a:stretch>
            <a:fillRect/>
          </a:stretch>
        </p:blipFill>
        <p:spPr>
          <a:xfrm>
            <a:off x="7507701" y="1574800"/>
            <a:ext cx="3904276" cy="5035550"/>
          </a:xfrm>
          <a:prstGeom prst="rect">
            <a:avLst/>
          </a:prstGeom>
        </p:spPr>
      </p:pic>
    </p:spTree>
    <p:extLst>
      <p:ext uri="{BB962C8B-B14F-4D97-AF65-F5344CB8AC3E}">
        <p14:creationId xmlns:p14="http://schemas.microsoft.com/office/powerpoint/2010/main" val="35098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41D9-A0DC-3D7F-6A1F-F527B282B019}"/>
              </a:ext>
            </a:extLst>
          </p:cNvPr>
          <p:cNvSpPr>
            <a:spLocks noGrp="1"/>
          </p:cNvSpPr>
          <p:nvPr>
            <p:ph type="title"/>
          </p:nvPr>
        </p:nvSpPr>
        <p:spPr/>
        <p:txBody>
          <a:bodyPr/>
          <a:lstStyle/>
          <a:p>
            <a:r>
              <a:rPr lang="en-US" dirty="0"/>
              <a:t>Informativeness</a:t>
            </a:r>
            <a:endParaRPr lang="en-DE" dirty="0"/>
          </a:p>
        </p:txBody>
      </p:sp>
      <p:sp>
        <p:nvSpPr>
          <p:cNvPr id="3" name="Content Placeholder 2">
            <a:extLst>
              <a:ext uri="{FF2B5EF4-FFF2-40B4-BE49-F238E27FC236}">
                <a16:creationId xmlns:a16="http://schemas.microsoft.com/office/drawing/2014/main" id="{B7AE5219-5A1F-560E-E624-BC9FE97ECC8B}"/>
              </a:ext>
            </a:extLst>
          </p:cNvPr>
          <p:cNvSpPr>
            <a:spLocks noGrp="1"/>
          </p:cNvSpPr>
          <p:nvPr>
            <p:ph idx="1"/>
          </p:nvPr>
        </p:nvSpPr>
        <p:spPr>
          <a:xfrm>
            <a:off x="838200" y="1825625"/>
            <a:ext cx="10083800" cy="2723515"/>
          </a:xfrm>
        </p:spPr>
        <p:txBody>
          <a:bodyPr/>
          <a:lstStyle/>
          <a:p>
            <a:r>
              <a:rPr lang="en-US" dirty="0"/>
              <a:t>Informativeness: the likelihood that the meaning intended by the sender is accurately recovered by the addressee, given scalar implicature</a:t>
            </a:r>
          </a:p>
          <a:p>
            <a:endParaRPr lang="en-US" dirty="0"/>
          </a:p>
          <a:p>
            <a:endParaRPr lang="en-US" dirty="0"/>
          </a:p>
          <a:p>
            <a:pPr marL="0" indent="0">
              <a:buNone/>
            </a:pPr>
            <a:endParaRPr lang="en-US" dirty="0"/>
          </a:p>
          <a:p>
            <a:r>
              <a:rPr lang="en-US" dirty="0"/>
              <a:t>Utility is binary: 1 if intended message is recovered and 0 otherwise</a:t>
            </a:r>
          </a:p>
        </p:txBody>
      </p:sp>
      <p:pic>
        <p:nvPicPr>
          <p:cNvPr id="9" name="Picture 8">
            <a:extLst>
              <a:ext uri="{FF2B5EF4-FFF2-40B4-BE49-F238E27FC236}">
                <a16:creationId xmlns:a16="http://schemas.microsoft.com/office/drawing/2014/main" id="{E1A7A80D-F468-D601-D321-AD98B6B52B38}"/>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tretch>
            <a:fillRect/>
          </a:stretch>
        </p:blipFill>
        <p:spPr>
          <a:xfrm>
            <a:off x="2170718" y="2726335"/>
            <a:ext cx="7850563" cy="925550"/>
          </a:xfrm>
          <a:prstGeom prst="rect">
            <a:avLst/>
          </a:prstGeom>
        </p:spPr>
      </p:pic>
      <p:graphicFrame>
        <p:nvGraphicFramePr>
          <p:cNvPr id="4" name="Table 4">
            <a:extLst>
              <a:ext uri="{FF2B5EF4-FFF2-40B4-BE49-F238E27FC236}">
                <a16:creationId xmlns:a16="http://schemas.microsoft.com/office/drawing/2014/main" id="{5CAE4455-82DF-533C-BEDB-ADE44F4207A4}"/>
              </a:ext>
            </a:extLst>
          </p:cNvPr>
          <p:cNvGraphicFramePr>
            <a:graphicFrameLocks noGrp="1"/>
          </p:cNvGraphicFramePr>
          <p:nvPr>
            <p:extLst>
              <p:ext uri="{D42A27DB-BD31-4B8C-83A1-F6EECF244321}">
                <p14:modId xmlns:p14="http://schemas.microsoft.com/office/powerpoint/2010/main" val="3684811147"/>
              </p:ext>
            </p:extLst>
          </p:nvPr>
        </p:nvGraphicFramePr>
        <p:xfrm>
          <a:off x="557526" y="4599547"/>
          <a:ext cx="6557649" cy="1893328"/>
        </p:xfrm>
        <a:graphic>
          <a:graphicData uri="http://schemas.openxmlformats.org/drawingml/2006/table">
            <a:tbl>
              <a:tblPr firstRow="1" bandRow="1">
                <a:tableStyleId>{2D5ABB26-0587-4C30-8999-92F81FD0307C}</a:tableStyleId>
              </a:tblPr>
              <a:tblGrid>
                <a:gridCol w="1092942">
                  <a:extLst>
                    <a:ext uri="{9D8B030D-6E8A-4147-A177-3AD203B41FA5}">
                      <a16:colId xmlns:a16="http://schemas.microsoft.com/office/drawing/2014/main" val="3622379998"/>
                    </a:ext>
                  </a:extLst>
                </a:gridCol>
                <a:gridCol w="1803636">
                  <a:extLst>
                    <a:ext uri="{9D8B030D-6E8A-4147-A177-3AD203B41FA5}">
                      <a16:colId xmlns:a16="http://schemas.microsoft.com/office/drawing/2014/main" val="25690085"/>
                    </a:ext>
                  </a:extLst>
                </a:gridCol>
                <a:gridCol w="966164">
                  <a:extLst>
                    <a:ext uri="{9D8B030D-6E8A-4147-A177-3AD203B41FA5}">
                      <a16:colId xmlns:a16="http://schemas.microsoft.com/office/drawing/2014/main" val="1794615992"/>
                    </a:ext>
                  </a:extLst>
                </a:gridCol>
                <a:gridCol w="938559">
                  <a:extLst>
                    <a:ext uri="{9D8B030D-6E8A-4147-A177-3AD203B41FA5}">
                      <a16:colId xmlns:a16="http://schemas.microsoft.com/office/drawing/2014/main" val="2585703724"/>
                    </a:ext>
                  </a:extLst>
                </a:gridCol>
                <a:gridCol w="1124891">
                  <a:extLst>
                    <a:ext uri="{9D8B030D-6E8A-4147-A177-3AD203B41FA5}">
                      <a16:colId xmlns:a16="http://schemas.microsoft.com/office/drawing/2014/main" val="1015600327"/>
                    </a:ext>
                  </a:extLst>
                </a:gridCol>
                <a:gridCol w="631457">
                  <a:extLst>
                    <a:ext uri="{9D8B030D-6E8A-4147-A177-3AD203B41FA5}">
                      <a16:colId xmlns:a16="http://schemas.microsoft.com/office/drawing/2014/main" val="1841346777"/>
                    </a:ext>
                  </a:extLst>
                </a:gridCol>
              </a:tblGrid>
              <a:tr h="428504">
                <a:tc>
                  <a:txBody>
                    <a:bodyPr/>
                    <a:lstStyle/>
                    <a:p>
                      <a:endParaRPr lang="en-DE" sz="1400" b="1" dirty="0"/>
                    </a:p>
                  </a:txBody>
                  <a:tcPr>
                    <a:lnB w="12700" cap="flat" cmpd="sng" algn="ctr">
                      <a:solidFill>
                        <a:schemeClr val="tx1"/>
                      </a:solidFill>
                      <a:prstDash val="solid"/>
                      <a:round/>
                      <a:headEnd type="none" w="med" len="med"/>
                      <a:tailEnd type="none" w="med" len="med"/>
                    </a:lnB>
                  </a:tcPr>
                </a:tc>
                <a:tc>
                  <a:txBody>
                    <a:bodyPr/>
                    <a:lstStyle/>
                    <a:p>
                      <a:r>
                        <a:rPr lang="en-US" sz="1400" b="1" dirty="0"/>
                        <a:t>W1 (p q)</a:t>
                      </a:r>
                      <a:endParaRPr lang="en-DE" sz="1400" b="1" dirty="0"/>
                    </a:p>
                  </a:txBody>
                  <a:tcPr>
                    <a:lnB w="12700" cap="flat" cmpd="sng" algn="ctr">
                      <a:solidFill>
                        <a:schemeClr val="tx1"/>
                      </a:solidFill>
                      <a:prstDash val="solid"/>
                      <a:round/>
                      <a:headEnd type="none" w="med" len="med"/>
                      <a:tailEnd type="none" w="med" len="med"/>
                    </a:lnB>
                  </a:tcPr>
                </a:tc>
                <a:tc>
                  <a:txBody>
                    <a:bodyPr/>
                    <a:lstStyle/>
                    <a:p>
                      <a:r>
                        <a:rPr lang="en-US" sz="1400" b="1" dirty="0"/>
                        <a:t>W2 (p not-q)</a:t>
                      </a:r>
                      <a:endParaRPr lang="en-DE" sz="1400" b="1" dirty="0"/>
                    </a:p>
                  </a:txBody>
                  <a:tcPr>
                    <a:lnB w="12700" cap="flat" cmpd="sng" algn="ctr">
                      <a:solidFill>
                        <a:schemeClr val="tx1"/>
                      </a:solidFill>
                      <a:prstDash val="solid"/>
                      <a:round/>
                      <a:headEnd type="none" w="med" len="med"/>
                      <a:tailEnd type="none" w="med" len="med"/>
                    </a:lnB>
                  </a:tcPr>
                </a:tc>
                <a:tc>
                  <a:txBody>
                    <a:bodyPr/>
                    <a:lstStyle/>
                    <a:p>
                      <a:r>
                        <a:rPr lang="en-US" sz="1400" b="1" dirty="0"/>
                        <a:t>W3 (not-q p)</a:t>
                      </a:r>
                      <a:endParaRPr lang="en-DE" sz="1400" b="1" dirty="0"/>
                    </a:p>
                  </a:txBody>
                  <a:tcPr>
                    <a:lnB w="12700" cap="flat" cmpd="sng" algn="ctr">
                      <a:solidFill>
                        <a:schemeClr val="tx1"/>
                      </a:solidFill>
                      <a:prstDash val="solid"/>
                      <a:round/>
                      <a:headEnd type="none" w="med" len="med"/>
                      <a:tailEnd type="none" w="med" len="med"/>
                    </a:lnB>
                  </a:tcPr>
                </a:tc>
                <a:tc>
                  <a:txBody>
                    <a:bodyPr/>
                    <a:lstStyle/>
                    <a:p>
                      <a:r>
                        <a:rPr lang="en-US" sz="1400" b="1" dirty="0"/>
                        <a:t>W4 (not-p not-q)</a:t>
                      </a:r>
                      <a:endParaRPr lang="en-DE" sz="1400" b="1" dirty="0"/>
                    </a:p>
                  </a:txBody>
                  <a:tcPr>
                    <a:lnB w="12700" cap="flat" cmpd="sng" algn="ctr">
                      <a:solidFill>
                        <a:schemeClr val="tx1"/>
                      </a:solidFill>
                      <a:prstDash val="solid"/>
                      <a:round/>
                      <a:headEnd type="none" w="med" len="med"/>
                      <a:tailEnd type="none" w="med" len="med"/>
                    </a:lnB>
                  </a:tcPr>
                </a:tc>
                <a:tc>
                  <a:txBody>
                    <a:bodyPr/>
                    <a:lstStyle/>
                    <a:p>
                      <a:r>
                        <a:rPr lang="en-US" sz="1400" b="1" dirty="0"/>
                        <a:t>Total</a:t>
                      </a:r>
                      <a:endParaRPr lang="en-DE" sz="1400"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102403"/>
                  </a:ext>
                </a:extLst>
              </a:tr>
              <a:tr h="428504">
                <a:tc>
                  <a:txBody>
                    <a:bodyPr/>
                    <a:lstStyle/>
                    <a:p>
                      <a:r>
                        <a:rPr lang="en-US" sz="1400" dirty="0"/>
                        <a:t>AND, OR</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 (AND)</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½  (OR)</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½ (OR)</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0 (None)</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0.5</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7065578"/>
                  </a:ext>
                </a:extLst>
              </a:tr>
              <a:tr h="428504">
                <a:tc>
                  <a:txBody>
                    <a:bodyPr/>
                    <a:lstStyle/>
                    <a:p>
                      <a:r>
                        <a:rPr lang="en-US" sz="1400" dirty="0"/>
                        <a:t>AND, P, Q</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 (AND)</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 (P)</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 (Q)</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0 (None)</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0.75</a:t>
                      </a:r>
                      <a:endParaRPr lang="en-DE"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095198"/>
                  </a:ext>
                </a:extLst>
              </a:tr>
              <a:tr h="428504">
                <a:tc>
                  <a:txBody>
                    <a:bodyPr/>
                    <a:lstStyle/>
                    <a:p>
                      <a:r>
                        <a:rPr lang="en-US" sz="1400" dirty="0"/>
                        <a:t>AND, OR, XOR</a:t>
                      </a:r>
                      <a:endParaRPr lang="en-DE" sz="1400" dirty="0"/>
                    </a:p>
                  </a:txBody>
                  <a:tcPr>
                    <a:lnT w="12700" cap="flat" cmpd="sng" algn="ctr">
                      <a:solidFill>
                        <a:schemeClr val="tx1"/>
                      </a:solidFill>
                      <a:prstDash val="solid"/>
                      <a:round/>
                      <a:headEnd type="none" w="med" len="med"/>
                      <a:tailEnd type="none" w="med" len="med"/>
                    </a:lnT>
                  </a:tcPr>
                </a:tc>
                <a:tc>
                  <a:txBody>
                    <a:bodyPr/>
                    <a:lstStyle/>
                    <a:p>
                      <a:r>
                        <a:rPr lang="en-US" sz="1400" dirty="0"/>
                        <a:t>½ 1 (AND) + ½ 1/3 (OR) = 2/3 </a:t>
                      </a:r>
                      <a:endParaRPr lang="en-DE" sz="1400" dirty="0"/>
                    </a:p>
                  </a:txBody>
                  <a:tcPr>
                    <a:lnT w="12700" cap="flat" cmpd="sng" algn="ctr">
                      <a:solidFill>
                        <a:schemeClr val="tx1"/>
                      </a:solidFill>
                      <a:prstDash val="solid"/>
                      <a:round/>
                      <a:headEnd type="none" w="med" len="med"/>
                      <a:tailEnd type="none" w="med" len="med"/>
                    </a:lnT>
                  </a:tcPr>
                </a:tc>
                <a:tc>
                  <a:txBody>
                    <a:bodyPr/>
                    <a:lstStyle/>
                    <a:p>
                      <a:r>
                        <a:rPr lang="en-US" sz="1400" dirty="0"/>
                        <a:t>1/3 (OR)</a:t>
                      </a:r>
                      <a:endParaRPr lang="en-DE" sz="1400" dirty="0"/>
                    </a:p>
                  </a:txBody>
                  <a:tcPr>
                    <a:lnT w="12700" cap="flat" cmpd="sng" algn="ctr">
                      <a:solidFill>
                        <a:schemeClr val="tx1"/>
                      </a:solidFill>
                      <a:prstDash val="solid"/>
                      <a:round/>
                      <a:headEnd type="none" w="med" len="med"/>
                      <a:tailEnd type="none" w="med" len="med"/>
                    </a:lnT>
                  </a:tcPr>
                </a:tc>
                <a:tc>
                  <a:txBody>
                    <a:bodyPr/>
                    <a:lstStyle/>
                    <a:p>
                      <a:r>
                        <a:rPr lang="en-US" sz="1400" dirty="0"/>
                        <a:t>1/3 (OR)</a:t>
                      </a:r>
                      <a:endParaRPr lang="en-DE" sz="1400" dirty="0"/>
                    </a:p>
                  </a:txBody>
                  <a:tcPr>
                    <a:lnT w="12700" cap="flat" cmpd="sng" algn="ctr">
                      <a:solidFill>
                        <a:schemeClr val="tx1"/>
                      </a:solidFill>
                      <a:prstDash val="solid"/>
                      <a:round/>
                      <a:headEnd type="none" w="med" len="med"/>
                      <a:tailEnd type="none" w="med" len="med"/>
                    </a:lnT>
                  </a:tcPr>
                </a:tc>
                <a:tc>
                  <a:txBody>
                    <a:bodyPr/>
                    <a:lstStyle/>
                    <a:p>
                      <a:r>
                        <a:rPr lang="en-US" sz="1400" dirty="0"/>
                        <a:t>0 (None)</a:t>
                      </a:r>
                      <a:endParaRPr lang="en-DE" sz="1400" dirty="0"/>
                    </a:p>
                  </a:txBody>
                  <a:tcPr>
                    <a:lnT w="12700" cap="flat" cmpd="sng" algn="ctr">
                      <a:solidFill>
                        <a:schemeClr val="tx1"/>
                      </a:solidFill>
                      <a:prstDash val="solid"/>
                      <a:round/>
                      <a:headEnd type="none" w="med" len="med"/>
                      <a:tailEnd type="none" w="med" len="med"/>
                    </a:lnT>
                  </a:tcPr>
                </a:tc>
                <a:tc>
                  <a:txBody>
                    <a:bodyPr/>
                    <a:lstStyle/>
                    <a:p>
                      <a:r>
                        <a:rPr lang="en-US" sz="1400" dirty="0"/>
                        <a:t>0.375</a:t>
                      </a:r>
                      <a:endParaRPr lang="en-DE"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22013386"/>
                  </a:ext>
                </a:extLst>
              </a:tr>
            </a:tbl>
          </a:graphicData>
        </a:graphic>
      </p:graphicFrame>
      <p:pic>
        <p:nvPicPr>
          <p:cNvPr id="6" name="Picture 5">
            <a:extLst>
              <a:ext uri="{FF2B5EF4-FFF2-40B4-BE49-F238E27FC236}">
                <a16:creationId xmlns:a16="http://schemas.microsoft.com/office/drawing/2014/main" id="{D8A1A94E-723B-82AF-4600-F9B545CB3FF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419595" y="4802010"/>
            <a:ext cx="4547615" cy="1368779"/>
          </a:xfrm>
          <a:prstGeom prst="rect">
            <a:avLst/>
          </a:prstGeom>
        </p:spPr>
      </p:pic>
    </p:spTree>
    <p:extLst>
      <p:ext uri="{BB962C8B-B14F-4D97-AF65-F5344CB8AC3E}">
        <p14:creationId xmlns:p14="http://schemas.microsoft.com/office/powerpoint/2010/main" val="267486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F833-D336-00E9-CAC3-323776F76D27}"/>
              </a:ext>
            </a:extLst>
          </p:cNvPr>
          <p:cNvSpPr>
            <a:spLocks noGrp="1"/>
          </p:cNvSpPr>
          <p:nvPr>
            <p:ph type="title"/>
          </p:nvPr>
        </p:nvSpPr>
        <p:spPr/>
        <p:txBody>
          <a:bodyPr/>
          <a:lstStyle/>
          <a:p>
            <a:r>
              <a:rPr lang="en-US" dirty="0"/>
              <a:t>Four-corner inventories</a:t>
            </a:r>
            <a:endParaRPr lang="en-DE" dirty="0"/>
          </a:p>
        </p:txBody>
      </p:sp>
      <p:sp>
        <p:nvSpPr>
          <p:cNvPr id="6" name="Content Placeholder 2">
            <a:extLst>
              <a:ext uri="{FF2B5EF4-FFF2-40B4-BE49-F238E27FC236}">
                <a16:creationId xmlns:a16="http://schemas.microsoft.com/office/drawing/2014/main" id="{31F598A1-1513-D999-C564-11363CF7433D}"/>
              </a:ext>
            </a:extLst>
          </p:cNvPr>
          <p:cNvSpPr txBox="1">
            <a:spLocks/>
          </p:cNvSpPr>
          <p:nvPr/>
        </p:nvSpPr>
        <p:spPr>
          <a:xfrm>
            <a:off x="838200" y="1825625"/>
            <a:ext cx="5518150" cy="44100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Let’s start with just the four Aristotelian operators OR, AND, NOR, NAND.</a:t>
            </a:r>
          </a:p>
          <a:p>
            <a:r>
              <a:rPr lang="en-US" dirty="0"/>
              <a:t>All </a:t>
            </a:r>
            <a:r>
              <a:rPr lang="en-US" i="1" dirty="0"/>
              <a:t>and only</a:t>
            </a:r>
            <a:r>
              <a:rPr lang="en-US" dirty="0"/>
              <a:t> the typologically attested inventories are Pareto-optimal!</a:t>
            </a:r>
          </a:p>
          <a:p>
            <a:r>
              <a:rPr lang="en-US" dirty="0"/>
              <a:t>Can we include </a:t>
            </a:r>
            <a:r>
              <a:rPr lang="en-US" i="1" dirty="0"/>
              <a:t>all</a:t>
            </a:r>
            <a:r>
              <a:rPr lang="en-US" dirty="0"/>
              <a:t> operators?</a:t>
            </a:r>
            <a:endParaRPr lang="en-DE" dirty="0"/>
          </a:p>
        </p:txBody>
      </p:sp>
      <p:pic>
        <p:nvPicPr>
          <p:cNvPr id="8" name="Picture 7">
            <a:extLst>
              <a:ext uri="{FF2B5EF4-FFF2-40B4-BE49-F238E27FC236}">
                <a16:creationId xmlns:a16="http://schemas.microsoft.com/office/drawing/2014/main" id="{DA93FCE7-3540-F2F8-5C45-C4337EBE5E35}"/>
              </a:ext>
            </a:extLst>
          </p:cNvPr>
          <p:cNvPicPr>
            <a:picLocks noChangeAspect="1"/>
          </p:cNvPicPr>
          <p:nvPr/>
        </p:nvPicPr>
        <p:blipFill>
          <a:blip r:embed="rId2">
            <a:clrChange>
              <a:clrFrom>
                <a:srgbClr val="FFFFFF"/>
              </a:clrFrom>
              <a:clrTo>
                <a:srgbClr val="FFFFFF">
                  <a:alpha val="0"/>
                </a:srgbClr>
              </a:clrTo>
            </a:clrChange>
            <a:duotone>
              <a:prstClr val="black"/>
              <a:schemeClr val="tx2">
                <a:tint val="45000"/>
                <a:satMod val="400000"/>
              </a:schemeClr>
            </a:duotone>
          </a:blip>
          <a:stretch>
            <a:fillRect/>
          </a:stretch>
        </p:blipFill>
        <p:spPr>
          <a:xfrm>
            <a:off x="6580704" y="1988992"/>
            <a:ext cx="5042018" cy="4197350"/>
          </a:xfrm>
          <a:prstGeom prst="rect">
            <a:avLst/>
          </a:prstGeom>
        </p:spPr>
      </p:pic>
    </p:spTree>
    <p:extLst>
      <p:ext uri="{BB962C8B-B14F-4D97-AF65-F5344CB8AC3E}">
        <p14:creationId xmlns:p14="http://schemas.microsoft.com/office/powerpoint/2010/main" val="98616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1D22C-0CF0-C357-F966-7B1D4E51473E}"/>
              </a:ext>
            </a:extLst>
          </p:cNvPr>
          <p:cNvSpPr>
            <a:spLocks noGrp="1"/>
          </p:cNvSpPr>
          <p:nvPr>
            <p:ph type="title"/>
          </p:nvPr>
        </p:nvSpPr>
        <p:spPr/>
        <p:txBody>
          <a:bodyPr/>
          <a:lstStyle/>
          <a:p>
            <a:r>
              <a:rPr lang="en-US" dirty="0"/>
              <a:t>All inventories</a:t>
            </a:r>
            <a:endParaRPr lang="en-DE" dirty="0"/>
          </a:p>
        </p:txBody>
      </p:sp>
      <p:sp>
        <p:nvSpPr>
          <p:cNvPr id="3" name="Content Placeholder 2">
            <a:extLst>
              <a:ext uri="{FF2B5EF4-FFF2-40B4-BE49-F238E27FC236}">
                <a16:creationId xmlns:a16="http://schemas.microsoft.com/office/drawing/2014/main" id="{6D03DD6D-5FC8-E624-DE5A-57D4DD912E14}"/>
              </a:ext>
            </a:extLst>
          </p:cNvPr>
          <p:cNvSpPr>
            <a:spLocks noGrp="1"/>
          </p:cNvSpPr>
          <p:nvPr>
            <p:ph idx="1"/>
          </p:nvPr>
        </p:nvSpPr>
        <p:spPr>
          <a:xfrm>
            <a:off x="6096000" y="4673599"/>
            <a:ext cx="5257800" cy="1503363"/>
          </a:xfrm>
        </p:spPr>
        <p:txBody>
          <a:bodyPr/>
          <a:lstStyle/>
          <a:p>
            <a:r>
              <a:rPr lang="en-US" dirty="0"/>
              <a:t>No ‘or’ in Pareto frontier</a:t>
            </a:r>
          </a:p>
          <a:p>
            <a:r>
              <a:rPr lang="en-US" dirty="0"/>
              <a:t>Unattested inventories</a:t>
            </a:r>
          </a:p>
          <a:p>
            <a:r>
              <a:rPr lang="en-US" dirty="0"/>
              <a:t>Bad situation!</a:t>
            </a:r>
            <a:endParaRPr lang="en-DE" dirty="0"/>
          </a:p>
        </p:txBody>
      </p:sp>
      <p:pic>
        <p:nvPicPr>
          <p:cNvPr id="5" name="Picture 4">
            <a:extLst>
              <a:ext uri="{FF2B5EF4-FFF2-40B4-BE49-F238E27FC236}">
                <a16:creationId xmlns:a16="http://schemas.microsoft.com/office/drawing/2014/main" id="{08899DA8-DD57-A020-8991-67A14B3683C7}"/>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tretch>
            <a:fillRect/>
          </a:stretch>
        </p:blipFill>
        <p:spPr>
          <a:xfrm>
            <a:off x="6538047" y="1354138"/>
            <a:ext cx="4373705" cy="3081338"/>
          </a:xfrm>
          <a:prstGeom prst="rect">
            <a:avLst/>
          </a:prstGeom>
        </p:spPr>
      </p:pic>
      <p:pic>
        <p:nvPicPr>
          <p:cNvPr id="7" name="Picture 6">
            <a:extLst>
              <a:ext uri="{FF2B5EF4-FFF2-40B4-BE49-F238E27FC236}">
                <a16:creationId xmlns:a16="http://schemas.microsoft.com/office/drawing/2014/main" id="{D9B734B3-31C0-9CD6-754D-B6516DB343AC}"/>
              </a:ext>
            </a:extLst>
          </p:cNvPr>
          <p:cNvPicPr>
            <a:picLocks noChangeAspect="1"/>
          </p:cNvPicPr>
          <p:nvPr/>
        </p:nvPicPr>
        <p:blipFill>
          <a:blip r:embed="rId3"/>
          <a:stretch>
            <a:fillRect/>
          </a:stretch>
        </p:blipFill>
        <p:spPr>
          <a:xfrm>
            <a:off x="838200" y="1690688"/>
            <a:ext cx="4873352" cy="4749163"/>
          </a:xfrm>
          <a:prstGeom prst="rect">
            <a:avLst/>
          </a:prstGeom>
        </p:spPr>
      </p:pic>
    </p:spTree>
    <p:extLst>
      <p:ext uri="{BB962C8B-B14F-4D97-AF65-F5344CB8AC3E}">
        <p14:creationId xmlns:p14="http://schemas.microsoft.com/office/powerpoint/2010/main" val="347756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DD5D-63CA-0D39-3F25-D802F2543632}"/>
              </a:ext>
            </a:extLst>
          </p:cNvPr>
          <p:cNvSpPr>
            <a:spLocks noGrp="1"/>
          </p:cNvSpPr>
          <p:nvPr>
            <p:ph type="title"/>
          </p:nvPr>
        </p:nvSpPr>
        <p:spPr/>
        <p:txBody>
          <a:bodyPr/>
          <a:lstStyle/>
          <a:p>
            <a:r>
              <a:rPr lang="en-US" dirty="0"/>
              <a:t>All inventories</a:t>
            </a:r>
            <a:endParaRPr lang="en-D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9D0EA4-F3C8-36FB-B416-470BA05F4494}"/>
                  </a:ext>
                </a:extLst>
              </p:cNvPr>
              <p:cNvSpPr>
                <a:spLocks noGrp="1"/>
              </p:cNvSpPr>
              <p:nvPr>
                <p:ph idx="1"/>
              </p:nvPr>
            </p:nvSpPr>
            <p:spPr>
              <a:xfrm>
                <a:off x="838200" y="1825624"/>
                <a:ext cx="5416550" cy="4606925"/>
              </a:xfrm>
            </p:spPr>
            <p:txBody>
              <a:bodyPr>
                <a:normAutofit/>
              </a:bodyPr>
              <a:lstStyle/>
              <a:p>
                <a:r>
                  <a:rPr lang="en-US" dirty="0"/>
                  <a:t>Natural restriction: Commutative operators!</a:t>
                </a:r>
              </a:p>
              <a:p>
                <a:r>
                  <a:rPr lang="en-US" dirty="0"/>
                  <a:t>Operator O is commutative </a:t>
                </a:r>
                <a:r>
                  <a:rPr lang="en-US" dirty="0" err="1"/>
                  <a:t>iff</a:t>
                </a:r>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smtClean="0">
                        <a:latin typeface="Cambria Math" panose="02040503050406030204" pitchFamily="18" charset="0"/>
                      </a:rPr>
                      <m:t>𝑦</m:t>
                    </m:r>
                    <m:r>
                      <a:rPr lang="en-US" i="1" dirty="0" err="1" smtClean="0">
                        <a:latin typeface="Cambria Math" panose="02040503050406030204" pitchFamily="18" charset="0"/>
                      </a:rPr>
                      <m:t>,</m:t>
                    </m:r>
                    <m:r>
                      <a:rPr lang="en-US" i="1" dirty="0" err="1" smtClean="0">
                        <a:latin typeface="Cambria Math" panose="02040503050406030204" pitchFamily="18" charset="0"/>
                      </a:rPr>
                      <m:t>𝑥</m:t>
                    </m:r>
                    <m:r>
                      <a:rPr lang="en-US" i="1" dirty="0" smtClean="0">
                        <a:latin typeface="Cambria Math" panose="02040503050406030204" pitchFamily="18" charset="0"/>
                      </a:rPr>
                      <m:t>)</m:t>
                    </m:r>
                  </m:oMath>
                </a14:m>
                <a:endParaRPr lang="en-US" dirty="0"/>
              </a:p>
              <a:p>
                <a:pPr lvl="1"/>
                <a:r>
                  <a:rPr lang="en-US" dirty="0"/>
                  <a:t>Non commutative: P, Q, NOTP, NOTQ, →, ←, ONLYP, ONLYQ</a:t>
                </a:r>
              </a:p>
              <a:p>
                <a:pPr lvl="1"/>
                <a:r>
                  <a:rPr lang="en-US" dirty="0"/>
                  <a:t>Commutative: TAU, CONT, OR, ↔, AND, NAND, XOR, NOR</a:t>
                </a:r>
              </a:p>
              <a:p>
                <a:r>
                  <a:rPr lang="en-US" dirty="0"/>
                  <a:t>Previous work: only commutative operators are </a:t>
                </a:r>
                <a:r>
                  <a:rPr lang="en-US" dirty="0" err="1"/>
                  <a:t>lexicalizable</a:t>
                </a:r>
                <a:r>
                  <a:rPr lang="en-US" dirty="0"/>
                  <a:t> </a:t>
                </a:r>
                <a:r>
                  <a:rPr lang="en-US" sz="2000" dirty="0"/>
                  <a:t>(</a:t>
                </a:r>
                <a:r>
                  <a:rPr lang="en-US" sz="2000" dirty="0" err="1"/>
                  <a:t>Gazdar</a:t>
                </a:r>
                <a:r>
                  <a:rPr lang="en-US" sz="2000" dirty="0"/>
                  <a:t> and Pullum 1976; </a:t>
                </a:r>
                <a:r>
                  <a:rPr lang="en-US" sz="2000" dirty="0" err="1"/>
                  <a:t>Gazdar</a:t>
                </a:r>
                <a:r>
                  <a:rPr lang="en-US" sz="2000" dirty="0"/>
                  <a:t>, 1979: 74-78) </a:t>
                </a:r>
                <a:endParaRPr lang="en-US" dirty="0"/>
              </a:p>
              <a:p>
                <a:pPr lvl="1"/>
                <a:r>
                  <a:rPr lang="en-US" dirty="0"/>
                  <a:t>No clear explanation yet!</a:t>
                </a:r>
                <a:endParaRPr lang="en-DE" dirty="0"/>
              </a:p>
            </p:txBody>
          </p:sp>
        </mc:Choice>
        <mc:Fallback xmlns="">
          <p:sp>
            <p:nvSpPr>
              <p:cNvPr id="3" name="Content Placeholder 2">
                <a:extLst>
                  <a:ext uri="{FF2B5EF4-FFF2-40B4-BE49-F238E27FC236}">
                    <a16:creationId xmlns:a16="http://schemas.microsoft.com/office/drawing/2014/main" id="{E49D0EA4-F3C8-36FB-B416-470BA05F4494}"/>
                  </a:ext>
                </a:extLst>
              </p:cNvPr>
              <p:cNvSpPr>
                <a:spLocks noGrp="1" noRot="1" noChangeAspect="1" noMove="1" noResize="1" noEditPoints="1" noAdjustHandles="1" noChangeArrowheads="1" noChangeShapeType="1" noTextEdit="1"/>
              </p:cNvSpPr>
              <p:nvPr>
                <p:ph idx="1"/>
              </p:nvPr>
            </p:nvSpPr>
            <p:spPr>
              <a:xfrm>
                <a:off x="838200" y="1825624"/>
                <a:ext cx="5416550" cy="4606925"/>
              </a:xfrm>
              <a:blipFill>
                <a:blip r:embed="rId2"/>
                <a:stretch>
                  <a:fillRect l="-1577" t="-1852"/>
                </a:stretch>
              </a:blipFill>
            </p:spPr>
            <p:txBody>
              <a:bodyPr/>
              <a:lstStyle/>
              <a:p>
                <a:r>
                  <a:rPr lang="en-DE">
                    <a:noFill/>
                  </a:rPr>
                  <a:t> </a:t>
                </a:r>
              </a:p>
            </p:txBody>
          </p:sp>
        </mc:Fallback>
      </mc:AlternateContent>
      <p:pic>
        <p:nvPicPr>
          <p:cNvPr id="5" name="Picture 4">
            <a:extLst>
              <a:ext uri="{FF2B5EF4-FFF2-40B4-BE49-F238E27FC236}">
                <a16:creationId xmlns:a16="http://schemas.microsoft.com/office/drawing/2014/main" id="{C515CE85-6839-9BAD-806E-557E1B8659A7}"/>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tretch>
            <a:fillRect/>
          </a:stretch>
        </p:blipFill>
        <p:spPr>
          <a:xfrm>
            <a:off x="6381750" y="1728469"/>
            <a:ext cx="5329216" cy="2149475"/>
          </a:xfrm>
          <a:prstGeom prst="rect">
            <a:avLst/>
          </a:prstGeom>
        </p:spPr>
      </p:pic>
      <p:sp>
        <p:nvSpPr>
          <p:cNvPr id="6" name="Content Placeholder 2">
            <a:extLst>
              <a:ext uri="{FF2B5EF4-FFF2-40B4-BE49-F238E27FC236}">
                <a16:creationId xmlns:a16="http://schemas.microsoft.com/office/drawing/2014/main" id="{FE9F1262-C4F4-E485-EAA2-2D3CEA55C8E7}"/>
              </a:ext>
            </a:extLst>
          </p:cNvPr>
          <p:cNvSpPr txBox="1">
            <a:spLocks/>
          </p:cNvSpPr>
          <p:nvPr/>
        </p:nvSpPr>
        <p:spPr>
          <a:xfrm>
            <a:off x="6559550" y="4159250"/>
            <a:ext cx="5416550" cy="2273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Only {TAU, OR, AND} is not attested</a:t>
            </a:r>
          </a:p>
          <a:p>
            <a:r>
              <a:rPr lang="en-US" dirty="0"/>
              <a:t>Independent work shows that trivial meanings are ungrammatical</a:t>
            </a:r>
          </a:p>
          <a:p>
            <a:r>
              <a:rPr lang="en-US" sz="1800" dirty="0"/>
              <a:t>(Barwise and Cooper, 1981; von </a:t>
            </a:r>
            <a:r>
              <a:rPr lang="en-US" sz="1800" dirty="0" err="1"/>
              <a:t>Fintel</a:t>
            </a:r>
            <a:r>
              <a:rPr lang="en-US" sz="1800" dirty="0"/>
              <a:t>, 1993; </a:t>
            </a:r>
            <a:r>
              <a:rPr lang="en-US" sz="1800" dirty="0" err="1"/>
              <a:t>Gajewski</a:t>
            </a:r>
            <a:r>
              <a:rPr lang="en-US" sz="1800" dirty="0"/>
              <a:t>, 2002; Fox and Hackl, 2007; </a:t>
            </a:r>
            <a:r>
              <a:rPr lang="en-US" sz="1800" dirty="0" err="1"/>
              <a:t>Chierchia</a:t>
            </a:r>
            <a:r>
              <a:rPr lang="en-US" sz="1800" dirty="0"/>
              <a:t>, 2013; Del Pinal, 2019)</a:t>
            </a:r>
          </a:p>
        </p:txBody>
      </p:sp>
    </p:spTree>
    <p:extLst>
      <p:ext uri="{BB962C8B-B14F-4D97-AF65-F5344CB8AC3E}">
        <p14:creationId xmlns:p14="http://schemas.microsoft.com/office/powerpoint/2010/main" val="156144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C04A-A56F-4FEA-AABF-829C4A917F0A}"/>
              </a:ext>
            </a:extLst>
          </p:cNvPr>
          <p:cNvSpPr>
            <a:spLocks noGrp="1"/>
          </p:cNvSpPr>
          <p:nvPr>
            <p:ph type="ctrTitle"/>
          </p:nvPr>
        </p:nvSpPr>
        <p:spPr/>
        <p:txBody>
          <a:bodyPr>
            <a:normAutofit/>
          </a:bodyPr>
          <a:lstStyle/>
          <a:p>
            <a:pPr algn="l"/>
            <a:r>
              <a:rPr lang="en-US" dirty="0"/>
              <a:t>Case Study IV: </a:t>
            </a:r>
            <a:br>
              <a:rPr lang="en-US" dirty="0"/>
            </a:br>
            <a:r>
              <a:rPr lang="en-US" dirty="0"/>
              <a:t>Adjectival monotonicity</a:t>
            </a:r>
            <a:endParaRPr lang="en-DE" dirty="0"/>
          </a:p>
        </p:txBody>
      </p:sp>
    </p:spTree>
    <p:extLst>
      <p:ext uri="{BB962C8B-B14F-4D97-AF65-F5344CB8AC3E}">
        <p14:creationId xmlns:p14="http://schemas.microsoft.com/office/powerpoint/2010/main" val="1146006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Modelling systems of gradable adjectives</a:t>
            </a:r>
          </a:p>
        </p:txBody>
      </p:sp>
      <p:pic>
        <p:nvPicPr>
          <p:cNvPr id="3" name="Picture 2"/>
          <p:cNvPicPr>
            <a:picLocks noChangeAspect="1"/>
          </p:cNvPicPr>
          <p:nvPr>
            <p:custDataLst>
              <p:tags r:id="rId1"/>
            </p:custDataLst>
          </p:nvPr>
        </p:nvPicPr>
        <p:blipFill>
          <a:blip r:embed="rId22" cstate="print">
            <a:extLst>
              <a:ext uri="{28A0092B-C50C-407E-A947-70E740481C1C}">
                <a14:useLocalDpi xmlns:a14="http://schemas.microsoft.com/office/drawing/2010/main" val="0"/>
              </a:ext>
            </a:extLst>
          </a:blip>
          <a:stretch>
            <a:fillRect/>
          </a:stretch>
        </p:blipFill>
        <p:spPr>
          <a:xfrm>
            <a:off x="1007201" y="4742892"/>
            <a:ext cx="5672147" cy="295349"/>
          </a:xfrm>
          <a:prstGeom prst="rect">
            <a:avLst/>
          </a:prstGeom>
        </p:spPr>
      </p:pic>
      <p:pic>
        <p:nvPicPr>
          <p:cNvPr id="13" name="Picture 12"/>
          <p:cNvPicPr>
            <a:picLocks noChangeAspect="1"/>
          </p:cNvPicPr>
          <p:nvPr>
            <p:custDataLst>
              <p:tags r:id="rId2"/>
            </p:custDataLst>
          </p:nvPr>
        </p:nvPicPr>
        <p:blipFill>
          <a:blip r:embed="rId23" cstate="print">
            <a:extLst>
              <a:ext uri="{28A0092B-C50C-407E-A947-70E740481C1C}">
                <a14:useLocalDpi xmlns:a14="http://schemas.microsoft.com/office/drawing/2010/main" val="0"/>
              </a:ext>
            </a:extLst>
          </a:blip>
          <a:stretch>
            <a:fillRect/>
          </a:stretch>
        </p:blipFill>
        <p:spPr>
          <a:xfrm>
            <a:off x="1007200" y="2025656"/>
            <a:ext cx="2030087" cy="295349"/>
          </a:xfrm>
          <a:prstGeom prst="rect">
            <a:avLst/>
          </a:prstGeom>
        </p:spPr>
      </p:pic>
      <p:pic>
        <p:nvPicPr>
          <p:cNvPr id="18" name="Picture 17"/>
          <p:cNvPicPr>
            <a:picLocks noChangeAspect="1"/>
          </p:cNvPicPr>
          <p:nvPr>
            <p:custDataLst>
              <p:tags r:id="rId3"/>
            </p:custDataLst>
          </p:nvPr>
        </p:nvPicPr>
        <p:blipFill>
          <a:blip r:embed="rId24" cstate="print">
            <a:extLst>
              <a:ext uri="{28A0092B-C50C-407E-A947-70E740481C1C}">
                <a14:useLocalDpi xmlns:a14="http://schemas.microsoft.com/office/drawing/2010/main" val="0"/>
              </a:ext>
            </a:extLst>
          </a:blip>
          <a:stretch>
            <a:fillRect/>
          </a:stretch>
        </p:blipFill>
        <p:spPr>
          <a:xfrm>
            <a:off x="1007200" y="3384274"/>
            <a:ext cx="1926892" cy="295349"/>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1253876260"/>
              </p:ext>
            </p:extLst>
          </p:nvPr>
        </p:nvGraphicFramePr>
        <p:xfrm>
          <a:off x="3926717" y="2055780"/>
          <a:ext cx="2621820" cy="1985932"/>
        </p:xfrm>
        <a:graphic>
          <a:graphicData uri="http://schemas.openxmlformats.org/drawingml/2006/table">
            <a:tbl>
              <a:tblPr firstRow="1" bandRow="1">
                <a:tableStyleId>{5C22544A-7EE6-4342-B048-85BDC9FD1C3A}</a:tableStyleId>
              </a:tblPr>
              <a:tblGrid>
                <a:gridCol w="655455">
                  <a:extLst>
                    <a:ext uri="{9D8B030D-6E8A-4147-A177-3AD203B41FA5}">
                      <a16:colId xmlns:a16="http://schemas.microsoft.com/office/drawing/2014/main" val="20000"/>
                    </a:ext>
                  </a:extLst>
                </a:gridCol>
                <a:gridCol w="655455">
                  <a:extLst>
                    <a:ext uri="{9D8B030D-6E8A-4147-A177-3AD203B41FA5}">
                      <a16:colId xmlns:a16="http://schemas.microsoft.com/office/drawing/2014/main" val="20001"/>
                    </a:ext>
                  </a:extLst>
                </a:gridCol>
                <a:gridCol w="655455">
                  <a:extLst>
                    <a:ext uri="{9D8B030D-6E8A-4147-A177-3AD203B41FA5}">
                      <a16:colId xmlns:a16="http://schemas.microsoft.com/office/drawing/2014/main" val="20002"/>
                    </a:ext>
                  </a:extLst>
                </a:gridCol>
                <a:gridCol w="655455">
                  <a:extLst>
                    <a:ext uri="{9D8B030D-6E8A-4147-A177-3AD203B41FA5}">
                      <a16:colId xmlns:a16="http://schemas.microsoft.com/office/drawing/2014/main" val="20003"/>
                    </a:ext>
                  </a:extLst>
                </a:gridCol>
              </a:tblGrid>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6483">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2" name="Picture 21"/>
          <p:cNvPicPr>
            <a:picLocks noChangeAspect="1"/>
          </p:cNvPicPr>
          <p:nvPr>
            <p:custDataLst>
              <p:tags r:id="rId4"/>
            </p:custDataLst>
          </p:nvPr>
        </p:nvPicPr>
        <p:blipFill>
          <a:blip r:embed="rId25" cstate="print">
            <a:extLst>
              <a:ext uri="{28A0092B-C50C-407E-A947-70E740481C1C}">
                <a14:useLocalDpi xmlns:a14="http://schemas.microsoft.com/office/drawing/2010/main" val="0"/>
              </a:ext>
            </a:extLst>
          </a:blip>
          <a:stretch>
            <a:fillRect/>
          </a:stretch>
        </p:blipFill>
        <p:spPr>
          <a:xfrm>
            <a:off x="4807776" y="2181520"/>
            <a:ext cx="240194" cy="249090"/>
          </a:xfrm>
          <a:prstGeom prst="rect">
            <a:avLst/>
          </a:prstGeom>
        </p:spPr>
      </p:pic>
      <p:pic>
        <p:nvPicPr>
          <p:cNvPr id="26" name="Picture 25"/>
          <p:cNvPicPr>
            <a:picLocks noChangeAspect="1"/>
          </p:cNvPicPr>
          <p:nvPr>
            <p:custDataLst>
              <p:tags r:id="rId5"/>
            </p:custDataLst>
          </p:nvPr>
        </p:nvPicPr>
        <p:blipFill>
          <a:blip r:embed="rId26" cstate="print">
            <a:extLst>
              <a:ext uri="{28A0092B-C50C-407E-A947-70E740481C1C}">
                <a14:useLocalDpi xmlns:a14="http://schemas.microsoft.com/office/drawing/2010/main" val="0"/>
              </a:ext>
            </a:extLst>
          </a:blip>
          <a:stretch>
            <a:fillRect/>
          </a:stretch>
        </p:blipFill>
        <p:spPr>
          <a:xfrm>
            <a:off x="5446121" y="2181520"/>
            <a:ext cx="247311" cy="249090"/>
          </a:xfrm>
          <a:prstGeom prst="rect">
            <a:avLst/>
          </a:prstGeom>
        </p:spPr>
      </p:pic>
      <p:pic>
        <p:nvPicPr>
          <p:cNvPr id="25" name="Picture 24"/>
          <p:cNvPicPr>
            <a:picLocks noChangeAspect="1"/>
          </p:cNvPicPr>
          <p:nvPr>
            <p:custDataLst>
              <p:tags r:id="rId6"/>
            </p:custDataLst>
          </p:nvPr>
        </p:nvPicPr>
        <p:blipFill>
          <a:blip r:embed="rId27" cstate="print">
            <a:extLst>
              <a:ext uri="{28A0092B-C50C-407E-A947-70E740481C1C}">
                <a14:useLocalDpi xmlns:a14="http://schemas.microsoft.com/office/drawing/2010/main" val="0"/>
              </a:ext>
            </a:extLst>
          </a:blip>
          <a:stretch>
            <a:fillRect/>
          </a:stretch>
        </p:blipFill>
        <p:spPr>
          <a:xfrm>
            <a:off x="6091583" y="2179741"/>
            <a:ext cx="249090" cy="252649"/>
          </a:xfrm>
          <a:prstGeom prst="rect">
            <a:avLst/>
          </a:prstGeom>
        </p:spPr>
      </p:pic>
      <p:pic>
        <p:nvPicPr>
          <p:cNvPr id="34" name="Picture 33"/>
          <p:cNvPicPr>
            <a:picLocks noChangeAspect="1"/>
          </p:cNvPicPr>
          <p:nvPr>
            <p:custDataLst>
              <p:tags r:id="rId7"/>
            </p:custDataLst>
          </p:nvPr>
        </p:nvPicPr>
        <p:blipFill>
          <a:blip r:embed="rId28" cstate="print">
            <a:extLst>
              <a:ext uri="{28A0092B-C50C-407E-A947-70E740481C1C}">
                <a14:useLocalDpi xmlns:a14="http://schemas.microsoft.com/office/drawing/2010/main" val="0"/>
              </a:ext>
            </a:extLst>
          </a:blip>
          <a:stretch>
            <a:fillRect/>
          </a:stretch>
        </p:blipFill>
        <p:spPr>
          <a:xfrm>
            <a:off x="4086371" y="2730070"/>
            <a:ext cx="222402" cy="174363"/>
          </a:xfrm>
          <a:prstGeom prst="rect">
            <a:avLst/>
          </a:prstGeom>
        </p:spPr>
      </p:pic>
      <p:pic>
        <p:nvPicPr>
          <p:cNvPr id="33" name="Picture 32"/>
          <p:cNvPicPr>
            <a:picLocks noChangeAspect="1"/>
          </p:cNvPicPr>
          <p:nvPr>
            <p:custDataLst>
              <p:tags r:id="rId8"/>
            </p:custDataLst>
          </p:nvPr>
        </p:nvPicPr>
        <p:blipFill>
          <a:blip r:embed="rId29" cstate="print">
            <a:extLst>
              <a:ext uri="{28A0092B-C50C-407E-A947-70E740481C1C}">
                <a14:useLocalDpi xmlns:a14="http://schemas.microsoft.com/office/drawing/2010/main" val="0"/>
              </a:ext>
            </a:extLst>
          </a:blip>
          <a:stretch>
            <a:fillRect/>
          </a:stretch>
        </p:blipFill>
        <p:spPr>
          <a:xfrm>
            <a:off x="4086371" y="3239094"/>
            <a:ext cx="229519" cy="174363"/>
          </a:xfrm>
          <a:prstGeom prst="rect">
            <a:avLst/>
          </a:prstGeom>
        </p:spPr>
      </p:pic>
      <p:pic>
        <p:nvPicPr>
          <p:cNvPr id="32" name="Picture 31"/>
          <p:cNvPicPr>
            <a:picLocks noChangeAspect="1"/>
          </p:cNvPicPr>
          <p:nvPr>
            <p:custDataLst>
              <p:tags r:id="rId9"/>
            </p:custDataLst>
          </p:nvPr>
        </p:nvPicPr>
        <p:blipFill>
          <a:blip r:embed="rId30" cstate="print">
            <a:extLst>
              <a:ext uri="{28A0092B-C50C-407E-A947-70E740481C1C}">
                <a14:useLocalDpi xmlns:a14="http://schemas.microsoft.com/office/drawing/2010/main" val="0"/>
              </a:ext>
            </a:extLst>
          </a:blip>
          <a:stretch>
            <a:fillRect/>
          </a:stretch>
        </p:blipFill>
        <p:spPr>
          <a:xfrm>
            <a:off x="4086371" y="3722651"/>
            <a:ext cx="231298" cy="177922"/>
          </a:xfrm>
          <a:prstGeom prst="rect">
            <a:avLst/>
          </a:prstGeom>
        </p:spPr>
      </p:pic>
      <p:graphicFrame>
        <p:nvGraphicFramePr>
          <p:cNvPr id="41" name="Table 40"/>
          <p:cNvGraphicFramePr>
            <a:graphicFrameLocks noGrp="1"/>
          </p:cNvGraphicFramePr>
          <p:nvPr>
            <p:extLst>
              <p:ext uri="{D42A27DB-BD31-4B8C-83A1-F6EECF244321}">
                <p14:modId xmlns:p14="http://schemas.microsoft.com/office/powerpoint/2010/main" val="3327494431"/>
              </p:ext>
            </p:extLst>
          </p:nvPr>
        </p:nvGraphicFramePr>
        <p:xfrm>
          <a:off x="8143109" y="2055780"/>
          <a:ext cx="2621820" cy="1985932"/>
        </p:xfrm>
        <a:graphic>
          <a:graphicData uri="http://schemas.openxmlformats.org/drawingml/2006/table">
            <a:tbl>
              <a:tblPr firstRow="1" bandRow="1">
                <a:tableStyleId>{5C22544A-7EE6-4342-B048-85BDC9FD1C3A}</a:tableStyleId>
              </a:tblPr>
              <a:tblGrid>
                <a:gridCol w="655455">
                  <a:extLst>
                    <a:ext uri="{9D8B030D-6E8A-4147-A177-3AD203B41FA5}">
                      <a16:colId xmlns:a16="http://schemas.microsoft.com/office/drawing/2014/main" val="20000"/>
                    </a:ext>
                  </a:extLst>
                </a:gridCol>
                <a:gridCol w="655455">
                  <a:extLst>
                    <a:ext uri="{9D8B030D-6E8A-4147-A177-3AD203B41FA5}">
                      <a16:colId xmlns:a16="http://schemas.microsoft.com/office/drawing/2014/main" val="20001"/>
                    </a:ext>
                  </a:extLst>
                </a:gridCol>
                <a:gridCol w="655455">
                  <a:extLst>
                    <a:ext uri="{9D8B030D-6E8A-4147-A177-3AD203B41FA5}">
                      <a16:colId xmlns:a16="http://schemas.microsoft.com/office/drawing/2014/main" val="20002"/>
                    </a:ext>
                  </a:extLst>
                </a:gridCol>
                <a:gridCol w="655455">
                  <a:extLst>
                    <a:ext uri="{9D8B030D-6E8A-4147-A177-3AD203B41FA5}">
                      <a16:colId xmlns:a16="http://schemas.microsoft.com/office/drawing/2014/main" val="20003"/>
                    </a:ext>
                  </a:extLst>
                </a:gridCol>
              </a:tblGrid>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6483">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42" name="Picture 41"/>
          <p:cNvPicPr>
            <a:picLocks noChangeAspect="1"/>
          </p:cNvPicPr>
          <p:nvPr>
            <p:custDataLst>
              <p:tags r:id="rId10"/>
            </p:custDataLst>
          </p:nvPr>
        </p:nvPicPr>
        <p:blipFill>
          <a:blip r:embed="rId25" cstate="print">
            <a:extLst>
              <a:ext uri="{28A0092B-C50C-407E-A947-70E740481C1C}">
                <a14:useLocalDpi xmlns:a14="http://schemas.microsoft.com/office/drawing/2010/main" val="0"/>
              </a:ext>
            </a:extLst>
          </a:blip>
          <a:stretch>
            <a:fillRect/>
          </a:stretch>
        </p:blipFill>
        <p:spPr>
          <a:xfrm>
            <a:off x="9024168" y="2181520"/>
            <a:ext cx="240194" cy="249090"/>
          </a:xfrm>
          <a:prstGeom prst="rect">
            <a:avLst/>
          </a:prstGeom>
        </p:spPr>
      </p:pic>
      <p:pic>
        <p:nvPicPr>
          <p:cNvPr id="43" name="Picture 42"/>
          <p:cNvPicPr>
            <a:picLocks noChangeAspect="1"/>
          </p:cNvPicPr>
          <p:nvPr>
            <p:custDataLst>
              <p:tags r:id="rId11"/>
            </p:custDataLst>
          </p:nvPr>
        </p:nvPicPr>
        <p:blipFill>
          <a:blip r:embed="rId26" cstate="print">
            <a:extLst>
              <a:ext uri="{28A0092B-C50C-407E-A947-70E740481C1C}">
                <a14:useLocalDpi xmlns:a14="http://schemas.microsoft.com/office/drawing/2010/main" val="0"/>
              </a:ext>
            </a:extLst>
          </a:blip>
          <a:stretch>
            <a:fillRect/>
          </a:stretch>
        </p:blipFill>
        <p:spPr>
          <a:xfrm>
            <a:off x="9662513" y="2181520"/>
            <a:ext cx="247311" cy="249090"/>
          </a:xfrm>
          <a:prstGeom prst="rect">
            <a:avLst/>
          </a:prstGeom>
        </p:spPr>
      </p:pic>
      <p:pic>
        <p:nvPicPr>
          <p:cNvPr id="44" name="Picture 43"/>
          <p:cNvPicPr>
            <a:picLocks noChangeAspect="1"/>
          </p:cNvPicPr>
          <p:nvPr>
            <p:custDataLst>
              <p:tags r:id="rId12"/>
            </p:custDataLst>
          </p:nvPr>
        </p:nvPicPr>
        <p:blipFill>
          <a:blip r:embed="rId27" cstate="print">
            <a:extLst>
              <a:ext uri="{28A0092B-C50C-407E-A947-70E740481C1C}">
                <a14:useLocalDpi xmlns:a14="http://schemas.microsoft.com/office/drawing/2010/main" val="0"/>
              </a:ext>
            </a:extLst>
          </a:blip>
          <a:stretch>
            <a:fillRect/>
          </a:stretch>
        </p:blipFill>
        <p:spPr>
          <a:xfrm>
            <a:off x="10307975" y="2179741"/>
            <a:ext cx="249090" cy="252649"/>
          </a:xfrm>
          <a:prstGeom prst="rect">
            <a:avLst/>
          </a:prstGeom>
        </p:spPr>
      </p:pic>
      <p:pic>
        <p:nvPicPr>
          <p:cNvPr id="45" name="Picture 44"/>
          <p:cNvPicPr>
            <a:picLocks noChangeAspect="1"/>
          </p:cNvPicPr>
          <p:nvPr>
            <p:custDataLst>
              <p:tags r:id="rId13"/>
            </p:custDataLst>
          </p:nvPr>
        </p:nvPicPr>
        <p:blipFill>
          <a:blip r:embed="rId28" cstate="print">
            <a:extLst>
              <a:ext uri="{28A0092B-C50C-407E-A947-70E740481C1C}">
                <a14:useLocalDpi xmlns:a14="http://schemas.microsoft.com/office/drawing/2010/main" val="0"/>
              </a:ext>
            </a:extLst>
          </a:blip>
          <a:stretch>
            <a:fillRect/>
          </a:stretch>
        </p:blipFill>
        <p:spPr>
          <a:xfrm>
            <a:off x="8302763" y="2730070"/>
            <a:ext cx="222402" cy="174363"/>
          </a:xfrm>
          <a:prstGeom prst="rect">
            <a:avLst/>
          </a:prstGeom>
        </p:spPr>
      </p:pic>
      <p:pic>
        <p:nvPicPr>
          <p:cNvPr id="46" name="Picture 45"/>
          <p:cNvPicPr>
            <a:picLocks noChangeAspect="1"/>
          </p:cNvPicPr>
          <p:nvPr>
            <p:custDataLst>
              <p:tags r:id="rId14"/>
            </p:custDataLst>
          </p:nvPr>
        </p:nvPicPr>
        <p:blipFill>
          <a:blip r:embed="rId29" cstate="print">
            <a:extLst>
              <a:ext uri="{28A0092B-C50C-407E-A947-70E740481C1C}">
                <a14:useLocalDpi xmlns:a14="http://schemas.microsoft.com/office/drawing/2010/main" val="0"/>
              </a:ext>
            </a:extLst>
          </a:blip>
          <a:stretch>
            <a:fillRect/>
          </a:stretch>
        </p:blipFill>
        <p:spPr>
          <a:xfrm>
            <a:off x="8302763" y="3239094"/>
            <a:ext cx="229519" cy="174363"/>
          </a:xfrm>
          <a:prstGeom prst="rect">
            <a:avLst/>
          </a:prstGeom>
        </p:spPr>
      </p:pic>
      <p:pic>
        <p:nvPicPr>
          <p:cNvPr id="47" name="Picture 46"/>
          <p:cNvPicPr>
            <a:picLocks noChangeAspect="1"/>
          </p:cNvPicPr>
          <p:nvPr>
            <p:custDataLst>
              <p:tags r:id="rId15"/>
            </p:custDataLst>
          </p:nvPr>
        </p:nvPicPr>
        <p:blipFill>
          <a:blip r:embed="rId30" cstate="print">
            <a:extLst>
              <a:ext uri="{28A0092B-C50C-407E-A947-70E740481C1C}">
                <a14:useLocalDpi xmlns:a14="http://schemas.microsoft.com/office/drawing/2010/main" val="0"/>
              </a:ext>
            </a:extLst>
          </a:blip>
          <a:stretch>
            <a:fillRect/>
          </a:stretch>
        </p:blipFill>
        <p:spPr>
          <a:xfrm>
            <a:off x="8302763" y="3722651"/>
            <a:ext cx="231298" cy="177922"/>
          </a:xfrm>
          <a:prstGeom prst="rect">
            <a:avLst/>
          </a:prstGeom>
        </p:spPr>
      </p:pic>
      <p:sp>
        <p:nvSpPr>
          <p:cNvPr id="50" name="Rectangle 49"/>
          <p:cNvSpPr/>
          <p:nvPr/>
        </p:nvSpPr>
        <p:spPr>
          <a:xfrm>
            <a:off x="6070116" y="2638978"/>
            <a:ext cx="302418" cy="1314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pic>
        <p:nvPicPr>
          <p:cNvPr id="52" name="Picture 51"/>
          <p:cNvPicPr>
            <a:picLocks noChangeAspect="1"/>
          </p:cNvPicPr>
          <p:nvPr>
            <p:custDataLst>
              <p:tags r:id="rId16"/>
            </p:custDataLst>
          </p:nvPr>
        </p:nvPicPr>
        <p:blipFill>
          <a:blip r:embed="rId31" cstate="print">
            <a:extLst>
              <a:ext uri="{28A0092B-C50C-407E-A947-70E740481C1C}">
                <a14:useLocalDpi xmlns:a14="http://schemas.microsoft.com/office/drawing/2010/main" val="0"/>
              </a:ext>
            </a:extLst>
          </a:blip>
          <a:stretch>
            <a:fillRect/>
          </a:stretch>
        </p:blipFill>
        <p:spPr>
          <a:xfrm>
            <a:off x="4075696" y="2195149"/>
            <a:ext cx="288233" cy="245532"/>
          </a:xfrm>
          <a:prstGeom prst="rect">
            <a:avLst/>
          </a:prstGeom>
        </p:spPr>
      </p:pic>
      <p:pic>
        <p:nvPicPr>
          <p:cNvPr id="54" name="Picture 53"/>
          <p:cNvPicPr>
            <a:picLocks noChangeAspect="1"/>
          </p:cNvPicPr>
          <p:nvPr>
            <p:custDataLst>
              <p:tags r:id="rId17"/>
            </p:custDataLst>
          </p:nvPr>
        </p:nvPicPr>
        <p:blipFill>
          <a:blip r:embed="rId32" cstate="print">
            <a:extLst>
              <a:ext uri="{28A0092B-C50C-407E-A947-70E740481C1C}">
                <a14:useLocalDpi xmlns:a14="http://schemas.microsoft.com/office/drawing/2010/main" val="0"/>
              </a:ext>
            </a:extLst>
          </a:blip>
          <a:stretch>
            <a:fillRect/>
          </a:stretch>
        </p:blipFill>
        <p:spPr>
          <a:xfrm>
            <a:off x="8305318" y="2195149"/>
            <a:ext cx="295350" cy="245532"/>
          </a:xfrm>
          <a:prstGeom prst="rect">
            <a:avLst/>
          </a:prstGeom>
        </p:spPr>
      </p:pic>
      <p:pic>
        <p:nvPicPr>
          <p:cNvPr id="57" name="Picture 56"/>
          <p:cNvPicPr>
            <a:picLocks noChangeAspect="1"/>
          </p:cNvPicPr>
          <p:nvPr>
            <p:custDataLst>
              <p:tags r:id="rId18"/>
            </p:custDataLst>
          </p:nvPr>
        </p:nvPicPr>
        <p:blipFill>
          <a:blip r:embed="rId33" cstate="print">
            <a:extLst>
              <a:ext uri="{28A0092B-C50C-407E-A947-70E740481C1C}">
                <a14:useLocalDpi xmlns:a14="http://schemas.microsoft.com/office/drawing/2010/main" val="0"/>
              </a:ext>
            </a:extLst>
          </a:blip>
          <a:stretch>
            <a:fillRect/>
          </a:stretch>
        </p:blipFill>
        <p:spPr>
          <a:xfrm>
            <a:off x="6845616" y="2979582"/>
            <a:ext cx="450142" cy="275779"/>
          </a:xfrm>
          <a:prstGeom prst="rect">
            <a:avLst/>
          </a:prstGeom>
        </p:spPr>
      </p:pic>
      <p:pic>
        <p:nvPicPr>
          <p:cNvPr id="59" name="Picture 58"/>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11061850" y="2979582"/>
            <a:ext cx="450142" cy="224182"/>
          </a:xfrm>
          <a:prstGeom prst="rect">
            <a:avLst/>
          </a:prstGeom>
        </p:spPr>
      </p:pic>
      <p:sp>
        <p:nvSpPr>
          <p:cNvPr id="4" name="TextBox 3"/>
          <p:cNvSpPr txBox="1"/>
          <p:nvPr/>
        </p:nvSpPr>
        <p:spPr>
          <a:xfrm>
            <a:off x="940321" y="5656281"/>
            <a:ext cx="10346600" cy="523220"/>
          </a:xfrm>
          <a:prstGeom prst="rect">
            <a:avLst/>
          </a:prstGeom>
          <a:noFill/>
        </p:spPr>
        <p:txBody>
          <a:bodyPr wrap="square" rtlCol="0">
            <a:spAutoFit/>
          </a:bodyPr>
          <a:lstStyle/>
          <a:p>
            <a:r>
              <a:rPr lang="en-GB" sz="2800" dirty="0"/>
              <a:t>Call a language “monotonic” </a:t>
            </a:r>
            <a:r>
              <a:rPr lang="en-GB" sz="2800" dirty="0" err="1"/>
              <a:t>iff</a:t>
            </a:r>
            <a:r>
              <a:rPr lang="en-GB" sz="2800" dirty="0"/>
              <a:t> all its meanings are monotonic</a:t>
            </a:r>
          </a:p>
        </p:txBody>
      </p:sp>
    </p:spTree>
    <p:extLst>
      <p:ext uri="{BB962C8B-B14F-4D97-AF65-F5344CB8AC3E}">
        <p14:creationId xmlns:p14="http://schemas.microsoft.com/office/powerpoint/2010/main" val="189241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DA88-5C70-97F1-6049-2E5F46947834}"/>
              </a:ext>
            </a:extLst>
          </p:cNvPr>
          <p:cNvSpPr>
            <a:spLocks noGrp="1"/>
          </p:cNvSpPr>
          <p:nvPr>
            <p:ph type="title"/>
          </p:nvPr>
        </p:nvSpPr>
        <p:spPr/>
        <p:txBody>
          <a:bodyPr/>
          <a:lstStyle/>
          <a:p>
            <a:r>
              <a:rPr lang="en-US" dirty="0"/>
              <a:t>Different pressures act together</a:t>
            </a:r>
            <a:endParaRPr lang="en-DE" dirty="0"/>
          </a:p>
        </p:txBody>
      </p:sp>
      <p:sp>
        <p:nvSpPr>
          <p:cNvPr id="4" name="Content Placeholder 3">
            <a:extLst>
              <a:ext uri="{FF2B5EF4-FFF2-40B4-BE49-F238E27FC236}">
                <a16:creationId xmlns:a16="http://schemas.microsoft.com/office/drawing/2014/main" id="{9149E1EE-8C23-5D83-D56E-8015B1D7A636}"/>
              </a:ext>
            </a:extLst>
          </p:cNvPr>
          <p:cNvSpPr>
            <a:spLocks noGrp="1"/>
          </p:cNvSpPr>
          <p:nvPr>
            <p:ph idx="1"/>
          </p:nvPr>
        </p:nvSpPr>
        <p:spPr>
          <a:xfrm>
            <a:off x="838200" y="1825624"/>
            <a:ext cx="10515600" cy="4540885"/>
          </a:xfrm>
        </p:spPr>
        <p:txBody>
          <a:bodyPr>
            <a:normAutofit/>
          </a:bodyPr>
          <a:lstStyle/>
          <a:p>
            <a:r>
              <a:rPr lang="en-US" dirty="0"/>
              <a:t>In the previous lectures, we have considered the effect of individual pressures</a:t>
            </a:r>
          </a:p>
          <a:p>
            <a:pPr lvl="1"/>
            <a:r>
              <a:rPr lang="en-US" dirty="0"/>
              <a:t>Learnability</a:t>
            </a:r>
          </a:p>
          <a:p>
            <a:pPr lvl="1"/>
            <a:r>
              <a:rPr lang="en-US" dirty="0"/>
              <a:t>Complexity</a:t>
            </a:r>
          </a:p>
          <a:p>
            <a:pPr lvl="1"/>
            <a:r>
              <a:rPr lang="en-US" dirty="0"/>
              <a:t>Cultural evolution</a:t>
            </a:r>
          </a:p>
          <a:p>
            <a:r>
              <a:rPr lang="en-US" dirty="0"/>
              <a:t>However, </a:t>
            </a:r>
          </a:p>
          <a:p>
            <a:pPr lvl="1"/>
            <a:r>
              <a:rPr lang="en-US" dirty="0"/>
              <a:t>Learnability and complexity alone predict degenerate languages</a:t>
            </a:r>
          </a:p>
          <a:p>
            <a:pPr lvl="1"/>
            <a:r>
              <a:rPr lang="en-US" dirty="0"/>
              <a:t>Cultural evolution alone (w/ assumptions) predicts prior distribution</a:t>
            </a:r>
          </a:p>
          <a:p>
            <a:r>
              <a:rPr lang="en-US" dirty="0"/>
              <a:t>More likely: language is the result of a compromise btw competing pressures</a:t>
            </a:r>
          </a:p>
          <a:p>
            <a:pPr lvl="1"/>
            <a:r>
              <a:rPr lang="en-US" dirty="0"/>
              <a:t>Some pressures make language simpler / easier to learn</a:t>
            </a:r>
          </a:p>
          <a:p>
            <a:pPr lvl="1"/>
            <a:r>
              <a:rPr lang="en-US" dirty="0"/>
              <a:t>Some pressures make language well-adapted for use, e.g., communication</a:t>
            </a:r>
          </a:p>
          <a:p>
            <a:r>
              <a:rPr lang="en-US" dirty="0"/>
              <a:t>Two general strategies to study this</a:t>
            </a:r>
          </a:p>
          <a:p>
            <a:pPr lvl="1"/>
            <a:endParaRPr lang="en-US" dirty="0"/>
          </a:p>
        </p:txBody>
      </p:sp>
    </p:spTree>
    <p:extLst>
      <p:ext uri="{BB962C8B-B14F-4D97-AF65-F5344CB8AC3E}">
        <p14:creationId xmlns:p14="http://schemas.microsoft.com/office/powerpoint/2010/main" val="11073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 over languages</a:t>
            </a:r>
          </a:p>
        </p:txBody>
      </p:sp>
      <p:pic>
        <p:nvPicPr>
          <p:cNvPr id="73" name="Picture 72"/>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044439" y="2703392"/>
            <a:ext cx="2346732" cy="393107"/>
          </a:xfrm>
          <a:prstGeom prst="rect">
            <a:avLst/>
          </a:prstGeom>
        </p:spPr>
      </p:pic>
      <p:pic>
        <p:nvPicPr>
          <p:cNvPr id="74" name="Picture 73"/>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267017" y="2717907"/>
            <a:ext cx="6998105" cy="685351"/>
          </a:xfrm>
          <a:prstGeom prst="rect">
            <a:avLst/>
          </a:prstGeom>
        </p:spPr>
      </p:pic>
      <p:graphicFrame>
        <p:nvGraphicFramePr>
          <p:cNvPr id="28" name="Table 27"/>
          <p:cNvGraphicFramePr>
            <a:graphicFrameLocks noGrp="1"/>
          </p:cNvGraphicFramePr>
          <p:nvPr/>
        </p:nvGraphicFramePr>
        <p:xfrm>
          <a:off x="1688771" y="4194975"/>
          <a:ext cx="2621820" cy="1985932"/>
        </p:xfrm>
        <a:graphic>
          <a:graphicData uri="http://schemas.openxmlformats.org/drawingml/2006/table">
            <a:tbl>
              <a:tblPr firstRow="1" bandRow="1">
                <a:tableStyleId>{5C22544A-7EE6-4342-B048-85BDC9FD1C3A}</a:tableStyleId>
              </a:tblPr>
              <a:tblGrid>
                <a:gridCol w="655455">
                  <a:extLst>
                    <a:ext uri="{9D8B030D-6E8A-4147-A177-3AD203B41FA5}">
                      <a16:colId xmlns:a16="http://schemas.microsoft.com/office/drawing/2014/main" val="20000"/>
                    </a:ext>
                  </a:extLst>
                </a:gridCol>
                <a:gridCol w="655455">
                  <a:extLst>
                    <a:ext uri="{9D8B030D-6E8A-4147-A177-3AD203B41FA5}">
                      <a16:colId xmlns:a16="http://schemas.microsoft.com/office/drawing/2014/main" val="20001"/>
                    </a:ext>
                  </a:extLst>
                </a:gridCol>
                <a:gridCol w="655455">
                  <a:extLst>
                    <a:ext uri="{9D8B030D-6E8A-4147-A177-3AD203B41FA5}">
                      <a16:colId xmlns:a16="http://schemas.microsoft.com/office/drawing/2014/main" val="20002"/>
                    </a:ext>
                  </a:extLst>
                </a:gridCol>
                <a:gridCol w="655455">
                  <a:extLst>
                    <a:ext uri="{9D8B030D-6E8A-4147-A177-3AD203B41FA5}">
                      <a16:colId xmlns:a16="http://schemas.microsoft.com/office/drawing/2014/main" val="20003"/>
                    </a:ext>
                  </a:extLst>
                </a:gridCol>
              </a:tblGrid>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96483">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29" name="Picture 2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569830" y="4320715"/>
            <a:ext cx="240194" cy="249090"/>
          </a:xfrm>
          <a:prstGeom prst="rect">
            <a:avLst/>
          </a:prstGeom>
        </p:spPr>
      </p:pic>
      <p:pic>
        <p:nvPicPr>
          <p:cNvPr id="30" name="Picture 2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208175" y="4320715"/>
            <a:ext cx="247311" cy="249090"/>
          </a:xfrm>
          <a:prstGeom prst="rect">
            <a:avLst/>
          </a:prstGeom>
        </p:spPr>
      </p:pic>
      <p:pic>
        <p:nvPicPr>
          <p:cNvPr id="31" name="Picture 3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853637" y="4318936"/>
            <a:ext cx="249090" cy="252649"/>
          </a:xfrm>
          <a:prstGeom prst="rect">
            <a:avLst/>
          </a:prstGeom>
        </p:spPr>
      </p:pic>
      <p:pic>
        <p:nvPicPr>
          <p:cNvPr id="32" name="Picture 31"/>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1848425" y="4869265"/>
            <a:ext cx="222402" cy="174363"/>
          </a:xfrm>
          <a:prstGeom prst="rect">
            <a:avLst/>
          </a:prstGeom>
        </p:spPr>
      </p:pic>
      <p:pic>
        <p:nvPicPr>
          <p:cNvPr id="33" name="Picture 32"/>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1848425" y="5378289"/>
            <a:ext cx="229519" cy="174363"/>
          </a:xfrm>
          <a:prstGeom prst="rect">
            <a:avLst/>
          </a:prstGeom>
        </p:spPr>
      </p:pic>
      <p:pic>
        <p:nvPicPr>
          <p:cNvPr id="34" name="Picture 33"/>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1848425" y="5861846"/>
            <a:ext cx="231298" cy="177922"/>
          </a:xfrm>
          <a:prstGeom prst="rect">
            <a:avLst/>
          </a:prstGeom>
        </p:spPr>
      </p:pic>
      <p:pic>
        <p:nvPicPr>
          <p:cNvPr id="35" name="Picture 34"/>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1850980" y="4334344"/>
            <a:ext cx="295350" cy="245532"/>
          </a:xfrm>
          <a:prstGeom prst="rect">
            <a:avLst/>
          </a:prstGeom>
        </p:spPr>
      </p:pic>
      <p:graphicFrame>
        <p:nvGraphicFramePr>
          <p:cNvPr id="38" name="Table 37"/>
          <p:cNvGraphicFramePr>
            <a:graphicFrameLocks noGrp="1"/>
          </p:cNvGraphicFramePr>
          <p:nvPr/>
        </p:nvGraphicFramePr>
        <p:xfrm>
          <a:off x="2361019" y="4716559"/>
          <a:ext cx="1940049" cy="450055"/>
        </p:xfrm>
        <a:graphic>
          <a:graphicData uri="http://schemas.openxmlformats.org/drawingml/2006/table">
            <a:tbl>
              <a:tblPr firstRow="1" bandRow="1">
                <a:tableStyleId>{5C22544A-7EE6-4342-B048-85BDC9FD1C3A}</a:tableStyleId>
              </a:tblPr>
              <a:tblGrid>
                <a:gridCol w="646683">
                  <a:extLst>
                    <a:ext uri="{9D8B030D-6E8A-4147-A177-3AD203B41FA5}">
                      <a16:colId xmlns:a16="http://schemas.microsoft.com/office/drawing/2014/main" val="20000"/>
                    </a:ext>
                  </a:extLst>
                </a:gridCol>
                <a:gridCol w="646683">
                  <a:extLst>
                    <a:ext uri="{9D8B030D-6E8A-4147-A177-3AD203B41FA5}">
                      <a16:colId xmlns:a16="http://schemas.microsoft.com/office/drawing/2014/main" val="20001"/>
                    </a:ext>
                  </a:extLst>
                </a:gridCol>
                <a:gridCol w="646683">
                  <a:extLst>
                    <a:ext uri="{9D8B030D-6E8A-4147-A177-3AD203B41FA5}">
                      <a16:colId xmlns:a16="http://schemas.microsoft.com/office/drawing/2014/main" val="20002"/>
                    </a:ext>
                  </a:extLst>
                </a:gridCol>
              </a:tblGrid>
              <a:tr h="450055">
                <a:tc>
                  <a:txBody>
                    <a:bodyPr/>
                    <a:lstStyle/>
                    <a:p>
                      <a:pPr algn="ctr"/>
                      <a:r>
                        <a:rPr lang="en-GB"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9" name="Table 38"/>
          <p:cNvGraphicFramePr>
            <a:graphicFrameLocks noGrp="1"/>
          </p:cNvGraphicFramePr>
          <p:nvPr/>
        </p:nvGraphicFramePr>
        <p:xfrm>
          <a:off x="2361018" y="5206991"/>
          <a:ext cx="1940049" cy="450055"/>
        </p:xfrm>
        <a:graphic>
          <a:graphicData uri="http://schemas.openxmlformats.org/drawingml/2006/table">
            <a:tbl>
              <a:tblPr firstRow="1" bandRow="1">
                <a:tableStyleId>{5C22544A-7EE6-4342-B048-85BDC9FD1C3A}</a:tableStyleId>
              </a:tblPr>
              <a:tblGrid>
                <a:gridCol w="646683">
                  <a:extLst>
                    <a:ext uri="{9D8B030D-6E8A-4147-A177-3AD203B41FA5}">
                      <a16:colId xmlns:a16="http://schemas.microsoft.com/office/drawing/2014/main" val="20000"/>
                    </a:ext>
                  </a:extLst>
                </a:gridCol>
                <a:gridCol w="646683">
                  <a:extLst>
                    <a:ext uri="{9D8B030D-6E8A-4147-A177-3AD203B41FA5}">
                      <a16:colId xmlns:a16="http://schemas.microsoft.com/office/drawing/2014/main" val="20001"/>
                    </a:ext>
                  </a:extLst>
                </a:gridCol>
                <a:gridCol w="646683">
                  <a:extLst>
                    <a:ext uri="{9D8B030D-6E8A-4147-A177-3AD203B41FA5}">
                      <a16:colId xmlns:a16="http://schemas.microsoft.com/office/drawing/2014/main" val="20002"/>
                    </a:ext>
                  </a:extLst>
                </a:gridCol>
              </a:tblGrid>
              <a:tr h="450055">
                <a:tc>
                  <a:txBody>
                    <a:bodyPr/>
                    <a:lstStyle/>
                    <a:p>
                      <a:pPr algn="ctr"/>
                      <a:r>
                        <a:rPr lang="en-GB" b="0"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0" name="Rectangle 39"/>
          <p:cNvSpPr/>
          <p:nvPr/>
        </p:nvSpPr>
        <p:spPr>
          <a:xfrm>
            <a:off x="1447506" y="4115403"/>
            <a:ext cx="3016250" cy="2273300"/>
          </a:xfrm>
          <a:prstGeom prst="rect">
            <a:avLst/>
          </a:prstGeom>
          <a:solidFill>
            <a:srgbClr val="ACC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942538" y="1803462"/>
            <a:ext cx="4170934" cy="523220"/>
          </a:xfrm>
          <a:prstGeom prst="rect">
            <a:avLst/>
          </a:prstGeom>
          <a:noFill/>
        </p:spPr>
        <p:txBody>
          <a:bodyPr wrap="square" rtlCol="0">
            <a:spAutoFit/>
          </a:bodyPr>
          <a:lstStyle/>
          <a:p>
            <a:pPr algn="ctr"/>
            <a:r>
              <a:rPr lang="en-GB" sz="2800" u="sng" dirty="0"/>
              <a:t>Step coding:</a:t>
            </a:r>
          </a:p>
        </p:txBody>
      </p:sp>
      <p:sp>
        <p:nvSpPr>
          <p:cNvPr id="48" name="TextBox 47"/>
          <p:cNvSpPr txBox="1"/>
          <p:nvPr/>
        </p:nvSpPr>
        <p:spPr>
          <a:xfrm>
            <a:off x="5488015" y="4216326"/>
            <a:ext cx="1623768" cy="369332"/>
          </a:xfrm>
          <a:prstGeom prst="rect">
            <a:avLst/>
          </a:prstGeom>
          <a:noFill/>
        </p:spPr>
        <p:txBody>
          <a:bodyPr wrap="square" rtlCol="0">
            <a:spAutoFit/>
          </a:bodyPr>
          <a:lstStyle/>
          <a:p>
            <a:r>
              <a:rPr lang="en-GB" dirty="0"/>
              <a:t> + log(2) bits</a:t>
            </a:r>
          </a:p>
        </p:txBody>
      </p:sp>
      <p:sp>
        <p:nvSpPr>
          <p:cNvPr id="49" name="TextBox 48"/>
          <p:cNvSpPr txBox="1"/>
          <p:nvPr/>
        </p:nvSpPr>
        <p:spPr>
          <a:xfrm>
            <a:off x="4944218" y="4216326"/>
            <a:ext cx="661963" cy="369332"/>
          </a:xfrm>
          <a:prstGeom prst="rect">
            <a:avLst/>
          </a:prstGeom>
          <a:noFill/>
        </p:spPr>
        <p:txBody>
          <a:bodyPr wrap="square" rtlCol="0">
            <a:spAutoFit/>
          </a:bodyPr>
          <a:lstStyle/>
          <a:p>
            <a:r>
              <a:rPr lang="en-GB" dirty="0"/>
              <a:t>1 bit </a:t>
            </a:r>
          </a:p>
        </p:txBody>
      </p:sp>
      <p:sp>
        <p:nvSpPr>
          <p:cNvPr id="50" name="TextBox 49"/>
          <p:cNvSpPr txBox="1"/>
          <p:nvPr/>
        </p:nvSpPr>
        <p:spPr>
          <a:xfrm>
            <a:off x="8127932" y="4218220"/>
            <a:ext cx="1863798" cy="369332"/>
          </a:xfrm>
          <a:prstGeom prst="rect">
            <a:avLst/>
          </a:prstGeom>
          <a:noFill/>
        </p:spPr>
        <p:txBody>
          <a:bodyPr wrap="square" rtlCol="0">
            <a:spAutoFit/>
          </a:bodyPr>
          <a:lstStyle/>
          <a:p>
            <a:r>
              <a:rPr lang="en-GB" dirty="0"/>
              <a:t> + 2 * log(2) bits</a:t>
            </a:r>
          </a:p>
        </p:txBody>
      </p:sp>
      <p:sp>
        <p:nvSpPr>
          <p:cNvPr id="51" name="TextBox 50"/>
          <p:cNvSpPr txBox="1"/>
          <p:nvPr/>
        </p:nvSpPr>
        <p:spPr>
          <a:xfrm>
            <a:off x="7655580" y="4218220"/>
            <a:ext cx="661963" cy="369332"/>
          </a:xfrm>
          <a:prstGeom prst="rect">
            <a:avLst/>
          </a:prstGeom>
          <a:noFill/>
        </p:spPr>
        <p:txBody>
          <a:bodyPr wrap="square" rtlCol="0">
            <a:spAutoFit/>
          </a:bodyPr>
          <a:lstStyle/>
          <a:p>
            <a:r>
              <a:rPr lang="en-GB" dirty="0"/>
              <a:t>1 bit </a:t>
            </a:r>
          </a:p>
        </p:txBody>
      </p:sp>
      <p:cxnSp>
        <p:nvCxnSpPr>
          <p:cNvPr id="55" name="Straight Connector 54"/>
          <p:cNvCxnSpPr/>
          <p:nvPr/>
        </p:nvCxnSpPr>
        <p:spPr>
          <a:xfrm>
            <a:off x="6305963" y="4738761"/>
            <a:ext cx="0" cy="4056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224496" y="4754362"/>
            <a:ext cx="0" cy="4056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541083" y="4754362"/>
            <a:ext cx="0" cy="4056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275199" y="4549713"/>
            <a:ext cx="35771" cy="230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1" idx="2"/>
          </p:cNvCxnSpPr>
          <p:nvPr/>
        </p:nvCxnSpPr>
        <p:spPr>
          <a:xfrm>
            <a:off x="7986562" y="4587552"/>
            <a:ext cx="141370" cy="188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154096" y="4222983"/>
            <a:ext cx="303417" cy="369332"/>
          </a:xfrm>
          <a:prstGeom prst="rect">
            <a:avLst/>
          </a:prstGeom>
          <a:noFill/>
        </p:spPr>
        <p:txBody>
          <a:bodyPr wrap="square" rtlCol="0">
            <a:spAutoFit/>
          </a:bodyPr>
          <a:lstStyle/>
          <a:p>
            <a:r>
              <a:rPr lang="en-GB" dirty="0"/>
              <a:t>&lt;</a:t>
            </a:r>
          </a:p>
        </p:txBody>
      </p:sp>
      <p:sp>
        <p:nvSpPr>
          <p:cNvPr id="75" name="TextBox 74"/>
          <p:cNvSpPr txBox="1"/>
          <p:nvPr/>
        </p:nvSpPr>
        <p:spPr>
          <a:xfrm>
            <a:off x="4973314" y="5473753"/>
            <a:ext cx="6473519" cy="954107"/>
          </a:xfrm>
          <a:prstGeom prst="rect">
            <a:avLst/>
          </a:prstGeom>
          <a:noFill/>
        </p:spPr>
        <p:txBody>
          <a:bodyPr wrap="square" rtlCol="0">
            <a:spAutoFit/>
          </a:bodyPr>
          <a:lstStyle/>
          <a:p>
            <a:pPr algn="ctr"/>
            <a:r>
              <a:rPr lang="en-GB" sz="2800" dirty="0"/>
              <a:t>Monotonic meanings get greater prior</a:t>
            </a:r>
          </a:p>
          <a:p>
            <a:pPr algn="ctr"/>
            <a:r>
              <a:rPr lang="en-GB" sz="2800" dirty="0"/>
              <a:t>probability than non-monotonic ones</a:t>
            </a:r>
          </a:p>
        </p:txBody>
      </p:sp>
      <p:sp>
        <p:nvSpPr>
          <p:cNvPr id="76" name="TextBox 75"/>
          <p:cNvSpPr txBox="1"/>
          <p:nvPr/>
        </p:nvSpPr>
        <p:spPr>
          <a:xfrm>
            <a:off x="95611" y="1788948"/>
            <a:ext cx="4170934" cy="523220"/>
          </a:xfrm>
          <a:prstGeom prst="rect">
            <a:avLst/>
          </a:prstGeom>
          <a:noFill/>
        </p:spPr>
        <p:txBody>
          <a:bodyPr wrap="square" rtlCol="0">
            <a:spAutoFit/>
          </a:bodyPr>
          <a:lstStyle/>
          <a:p>
            <a:pPr algn="ctr"/>
            <a:r>
              <a:rPr lang="en-GB" sz="2800" u="sng" dirty="0"/>
              <a:t>Prior:</a:t>
            </a:r>
          </a:p>
        </p:txBody>
      </p:sp>
      <p:sp>
        <p:nvSpPr>
          <p:cNvPr id="77" name="TextBox 76"/>
          <p:cNvSpPr txBox="1"/>
          <p:nvPr/>
        </p:nvSpPr>
        <p:spPr>
          <a:xfrm>
            <a:off x="5310970" y="3767754"/>
            <a:ext cx="1479931" cy="400110"/>
          </a:xfrm>
          <a:prstGeom prst="rect">
            <a:avLst/>
          </a:prstGeom>
          <a:noFill/>
        </p:spPr>
        <p:txBody>
          <a:bodyPr wrap="square" rtlCol="0">
            <a:spAutoFit/>
          </a:bodyPr>
          <a:lstStyle/>
          <a:p>
            <a:r>
              <a:rPr lang="en-GB" sz="2000" u="sng" dirty="0"/>
              <a:t>Monotonic</a:t>
            </a:r>
          </a:p>
        </p:txBody>
      </p:sp>
      <p:sp>
        <p:nvSpPr>
          <p:cNvPr id="78" name="TextBox 77"/>
          <p:cNvSpPr txBox="1"/>
          <p:nvPr/>
        </p:nvSpPr>
        <p:spPr>
          <a:xfrm>
            <a:off x="7899870" y="3761848"/>
            <a:ext cx="2091860" cy="400110"/>
          </a:xfrm>
          <a:prstGeom prst="rect">
            <a:avLst/>
          </a:prstGeom>
          <a:noFill/>
        </p:spPr>
        <p:txBody>
          <a:bodyPr wrap="square" rtlCol="0">
            <a:spAutoFit/>
          </a:bodyPr>
          <a:lstStyle/>
          <a:p>
            <a:r>
              <a:rPr lang="en-GB" sz="2000" u="sng" dirty="0"/>
              <a:t>Non-monotonic</a:t>
            </a:r>
          </a:p>
        </p:txBody>
      </p:sp>
    </p:spTree>
    <p:extLst>
      <p:ext uri="{BB962C8B-B14F-4D97-AF65-F5344CB8AC3E}">
        <p14:creationId xmlns:p14="http://schemas.microsoft.com/office/powerpoint/2010/main" val="28881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91667E-6 -1.85185E-6 L 0.2164 0.00278 " pathEditMode="relative" rAng="0" ptsTypes="AA">
                                      <p:cBhvr>
                                        <p:cTn id="16" dur="2000" fill="hold"/>
                                        <p:tgtEl>
                                          <p:spTgt spid="38"/>
                                        </p:tgtEl>
                                        <p:attrNameLst>
                                          <p:attrName>ppt_x</p:attrName>
                                          <p:attrName>ppt_y</p:attrName>
                                        </p:attrNameLst>
                                      </p:cBhvr>
                                      <p:rCtr x="10820" y="139"/>
                                    </p:animMotion>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2.91667E-6 1.85185E-6 L 0.45677 -0.0713 " pathEditMode="relative" rAng="0" ptsTypes="AA">
                                      <p:cBhvr>
                                        <p:cTn id="35" dur="2000" fill="hold"/>
                                        <p:tgtEl>
                                          <p:spTgt spid="39"/>
                                        </p:tgtEl>
                                        <p:attrNameLst>
                                          <p:attrName>ppt_x</p:attrName>
                                          <p:attrName>ppt_y</p:attrName>
                                        </p:attrNameLst>
                                      </p:cBhvr>
                                      <p:rCtr x="22839" y="-3565"/>
                                    </p:animMotion>
                                  </p:childTnLst>
                                </p:cTn>
                              </p:par>
                              <p:par>
                                <p:cTn id="36" presetID="1" presetClass="entr" presetSubtype="0"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8" grpId="0"/>
      <p:bldP spid="49" grpId="0"/>
      <p:bldP spid="50" grpId="0"/>
      <p:bldP spid="51" grpId="0"/>
      <p:bldP spid="71" grpId="0"/>
      <p:bldP spid="75" grpId="0"/>
      <p:bldP spid="77" grpId="0"/>
      <p:bldP spid="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1322171" y="2381055"/>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5" name="Group 4"/>
          <p:cNvGrpSpPr/>
          <p:nvPr/>
        </p:nvGrpSpPr>
        <p:grpSpPr>
          <a:xfrm>
            <a:off x="1423540" y="2444163"/>
            <a:ext cx="1448394" cy="1372476"/>
            <a:chOff x="5416901" y="2444163"/>
            <a:chExt cx="1448394" cy="1372476"/>
          </a:xfrm>
        </p:grpSpPr>
        <p:pic>
          <p:nvPicPr>
            <p:cNvPr id="28" name="Picture 27"/>
            <p:cNvPicPr>
              <a:picLocks noChangeAspect="1"/>
            </p:cNvPicPr>
            <p:nvPr>
              <p:custDataLst>
                <p:tags r:id="rId11"/>
              </p:custDataLst>
            </p:nvPr>
          </p:nvPicPr>
          <p:blipFill>
            <a:blip r:embed="rId19" cstate="print">
              <a:extLst>
                <a:ext uri="{28A0092B-C50C-407E-A947-70E740481C1C}">
                  <a14:useLocalDpi xmlns:a14="http://schemas.microsoft.com/office/drawing/2010/main" val="0"/>
                </a:ext>
              </a:extLst>
            </a:blip>
            <a:stretch>
              <a:fillRect/>
            </a:stretch>
          </p:blipFill>
          <p:spPr>
            <a:xfrm>
              <a:off x="5840734" y="2445155"/>
              <a:ext cx="187257" cy="194193"/>
            </a:xfrm>
            <a:prstGeom prst="rect">
              <a:avLst/>
            </a:prstGeom>
          </p:spPr>
        </p:pic>
        <p:pic>
          <p:nvPicPr>
            <p:cNvPr id="29" name="Picture 28"/>
            <p:cNvPicPr>
              <a:picLocks noChangeAspect="1"/>
            </p:cNvPicPr>
            <p:nvPr>
              <p:custDataLst>
                <p:tags r:id="rId12"/>
              </p:custDataLst>
            </p:nvPr>
          </p:nvPicPr>
          <p:blipFill>
            <a:blip r:embed="rId20" cstate="print">
              <a:extLst>
                <a:ext uri="{28A0092B-C50C-407E-A947-70E740481C1C}">
                  <a14:useLocalDpi xmlns:a14="http://schemas.microsoft.com/office/drawing/2010/main" val="0"/>
                </a:ext>
              </a:extLst>
            </a:blip>
            <a:stretch>
              <a:fillRect/>
            </a:stretch>
          </p:blipFill>
          <p:spPr>
            <a:xfrm>
              <a:off x="6265466" y="2445155"/>
              <a:ext cx="192806" cy="194193"/>
            </a:xfrm>
            <a:prstGeom prst="rect">
              <a:avLst/>
            </a:prstGeom>
          </p:spPr>
        </p:pic>
        <p:pic>
          <p:nvPicPr>
            <p:cNvPr id="30" name="Picture 29"/>
            <p:cNvPicPr>
              <a:picLocks noChangeAspect="1"/>
            </p:cNvPicPr>
            <p:nvPr>
              <p:custDataLst>
                <p:tags r:id="rId13"/>
              </p:custDataLst>
            </p:nvPr>
          </p:nvPicPr>
          <p:blipFill>
            <a:blip r:embed="rId21" cstate="print">
              <a:extLst>
                <a:ext uri="{28A0092B-C50C-407E-A947-70E740481C1C}">
                  <a14:useLocalDpi xmlns:a14="http://schemas.microsoft.com/office/drawing/2010/main" val="0"/>
                </a:ext>
              </a:extLst>
            </a:blip>
            <a:stretch>
              <a:fillRect/>
            </a:stretch>
          </p:blipFill>
          <p:spPr>
            <a:xfrm>
              <a:off x="6671104" y="2444163"/>
              <a:ext cx="194191" cy="196966"/>
            </a:xfrm>
            <a:prstGeom prst="rect">
              <a:avLst/>
            </a:prstGeom>
          </p:spPr>
        </p:pic>
        <p:pic>
          <p:nvPicPr>
            <p:cNvPr id="31" name="Picture 30"/>
            <p:cNvPicPr>
              <a:picLocks noChangeAspect="1"/>
            </p:cNvPicPr>
            <p:nvPr>
              <p:custDataLst>
                <p:tags r:id="rId14"/>
              </p:custDataLst>
            </p:nvPr>
          </p:nvPicPr>
          <p:blipFill>
            <a:blip r:embed="rId22" cstate="print">
              <a:extLst>
                <a:ext uri="{28A0092B-C50C-407E-A947-70E740481C1C}">
                  <a14:useLocalDpi xmlns:a14="http://schemas.microsoft.com/office/drawing/2010/main" val="0"/>
                </a:ext>
              </a:extLst>
            </a:blip>
            <a:stretch>
              <a:fillRect/>
            </a:stretch>
          </p:blipFill>
          <p:spPr>
            <a:xfrm>
              <a:off x="5416901" y="2891033"/>
              <a:ext cx="173386" cy="135934"/>
            </a:xfrm>
            <a:prstGeom prst="rect">
              <a:avLst/>
            </a:prstGeom>
          </p:spPr>
        </p:pic>
        <p:pic>
          <p:nvPicPr>
            <p:cNvPr id="35" name="Picture 34"/>
            <p:cNvPicPr>
              <a:picLocks noChangeAspect="1"/>
            </p:cNvPicPr>
            <p:nvPr>
              <p:custDataLst>
                <p:tags r:id="rId15"/>
              </p:custDataLst>
            </p:nvPr>
          </p:nvPicPr>
          <p:blipFill>
            <a:blip r:embed="rId23" cstate="print">
              <a:extLst>
                <a:ext uri="{28A0092B-C50C-407E-A947-70E740481C1C}">
                  <a14:useLocalDpi xmlns:a14="http://schemas.microsoft.com/office/drawing/2010/main" val="0"/>
                </a:ext>
              </a:extLst>
            </a:blip>
            <a:stretch>
              <a:fillRect/>
            </a:stretch>
          </p:blipFill>
          <p:spPr>
            <a:xfrm>
              <a:off x="5418471" y="3286849"/>
              <a:ext cx="178934" cy="135934"/>
            </a:xfrm>
            <a:prstGeom prst="rect">
              <a:avLst/>
            </a:prstGeom>
          </p:spPr>
        </p:pic>
        <p:pic>
          <p:nvPicPr>
            <p:cNvPr id="36" name="Picture 35"/>
            <p:cNvPicPr>
              <a:picLocks noChangeAspect="1"/>
            </p:cNvPicPr>
            <p:nvPr>
              <p:custDataLst>
                <p:tags r:id="rId16"/>
              </p:custDataLst>
            </p:nvPr>
          </p:nvPicPr>
          <p:blipFill>
            <a:blip r:embed="rId24" cstate="print">
              <a:extLst>
                <a:ext uri="{28A0092B-C50C-407E-A947-70E740481C1C}">
                  <a14:useLocalDpi xmlns:a14="http://schemas.microsoft.com/office/drawing/2010/main" val="0"/>
                </a:ext>
              </a:extLst>
            </a:blip>
            <a:stretch>
              <a:fillRect/>
            </a:stretch>
          </p:blipFill>
          <p:spPr>
            <a:xfrm>
              <a:off x="5418862" y="3677930"/>
              <a:ext cx="180321" cy="138709"/>
            </a:xfrm>
            <a:prstGeom prst="rect">
              <a:avLst/>
            </a:prstGeom>
          </p:spPr>
        </p:pic>
      </p:grpSp>
      <p:pic>
        <p:nvPicPr>
          <p:cNvPr id="38" name="Picture 37"/>
          <p:cNvPicPr>
            <a:picLocks noChangeAspect="1"/>
          </p:cNvPicPr>
          <p:nvPr/>
        </p:nvPicPr>
        <p:blipFill>
          <a:blip r:embed="rId25"/>
          <a:stretch>
            <a:fillRect/>
          </a:stretch>
        </p:blipFill>
        <p:spPr>
          <a:xfrm>
            <a:off x="1590314" y="4352789"/>
            <a:ext cx="1182990" cy="1350000"/>
          </a:xfrm>
          <a:prstGeom prst="rect">
            <a:avLst/>
          </a:prstGeom>
        </p:spPr>
      </p:pic>
      <p:pic>
        <p:nvPicPr>
          <p:cNvPr id="39" name="Picture 38"/>
          <p:cNvPicPr>
            <a:picLocks noChangeAspect="1"/>
          </p:cNvPicPr>
          <p:nvPr/>
        </p:nvPicPr>
        <p:blipFill>
          <a:blip r:embed="rId26">
            <a:clrChange>
              <a:clrFrom>
                <a:srgbClr val="FFFFFF"/>
              </a:clrFrom>
              <a:clrTo>
                <a:srgbClr val="FFFFFF">
                  <a:alpha val="0"/>
                </a:srgbClr>
              </a:clrTo>
            </a:clrChange>
          </a:blip>
          <a:stretch>
            <a:fillRect/>
          </a:stretch>
        </p:blipFill>
        <p:spPr>
          <a:xfrm>
            <a:off x="5859841" y="4352789"/>
            <a:ext cx="1182990" cy="1350000"/>
          </a:xfrm>
          <a:prstGeom prst="rect">
            <a:avLst/>
          </a:prstGeom>
        </p:spPr>
      </p:pic>
      <p:sp>
        <p:nvSpPr>
          <p:cNvPr id="4" name="TextBox 3"/>
          <p:cNvSpPr txBox="1"/>
          <p:nvPr/>
        </p:nvSpPr>
        <p:spPr>
          <a:xfrm>
            <a:off x="1335222" y="5963075"/>
            <a:ext cx="1693174" cy="646331"/>
          </a:xfrm>
          <a:prstGeom prst="rect">
            <a:avLst/>
          </a:prstGeom>
          <a:noFill/>
        </p:spPr>
        <p:txBody>
          <a:bodyPr wrap="square" rtlCol="0">
            <a:spAutoFit/>
          </a:bodyPr>
          <a:lstStyle/>
          <a:p>
            <a:pPr algn="ctr"/>
            <a:r>
              <a:rPr lang="en-GB" dirty="0"/>
              <a:t>Cultural parent</a:t>
            </a:r>
          </a:p>
          <a:p>
            <a:pPr algn="ctr"/>
            <a:r>
              <a:rPr lang="en-GB" dirty="0"/>
              <a:t>(Gen n)</a:t>
            </a:r>
          </a:p>
        </p:txBody>
      </p:sp>
      <p:sp>
        <p:nvSpPr>
          <p:cNvPr id="40" name="TextBox 39"/>
          <p:cNvSpPr txBox="1"/>
          <p:nvPr/>
        </p:nvSpPr>
        <p:spPr>
          <a:xfrm>
            <a:off x="5678127" y="5963075"/>
            <a:ext cx="1546418" cy="646331"/>
          </a:xfrm>
          <a:prstGeom prst="rect">
            <a:avLst/>
          </a:prstGeom>
          <a:noFill/>
        </p:spPr>
        <p:txBody>
          <a:bodyPr wrap="square" rtlCol="0">
            <a:spAutoFit/>
          </a:bodyPr>
          <a:lstStyle/>
          <a:p>
            <a:pPr algn="ctr"/>
            <a:r>
              <a:rPr lang="en-GB" dirty="0"/>
              <a:t>Cultural child</a:t>
            </a:r>
          </a:p>
          <a:p>
            <a:pPr algn="ctr"/>
            <a:r>
              <a:rPr lang="en-GB" dirty="0"/>
              <a:t>(Gen n+1)</a:t>
            </a:r>
          </a:p>
        </p:txBody>
      </p:sp>
      <p:pic>
        <p:nvPicPr>
          <p:cNvPr id="6" name="Picture 5"/>
          <p:cNvPicPr>
            <a:picLocks noChangeAspect="1"/>
          </p:cNvPicPr>
          <p:nvPr>
            <p:custDataLst>
              <p:tags r:id="rId1"/>
            </p:custDataLst>
          </p:nvPr>
        </p:nvPicPr>
        <p:blipFill>
          <a:blip r:embed="rId27" cstate="print">
            <a:extLst>
              <a:ext uri="{28A0092B-C50C-407E-A947-70E740481C1C}">
                <a14:useLocalDpi xmlns:a14="http://schemas.microsoft.com/office/drawing/2010/main" val="0"/>
              </a:ext>
            </a:extLst>
          </a:blip>
          <a:stretch>
            <a:fillRect/>
          </a:stretch>
        </p:blipFill>
        <p:spPr>
          <a:xfrm>
            <a:off x="3622073" y="3151753"/>
            <a:ext cx="837753" cy="202515"/>
          </a:xfrm>
          <a:prstGeom prst="rect">
            <a:avLst/>
          </a:prstGeom>
        </p:spPr>
      </p:pic>
      <p:pic>
        <p:nvPicPr>
          <p:cNvPr id="7" name="Picture 6"/>
          <p:cNvPicPr>
            <a:picLocks noChangeAspect="1"/>
          </p:cNvPicPr>
          <p:nvPr>
            <p:custDataLst>
              <p:tags r:id="rId2"/>
            </p:custDataLst>
          </p:nvPr>
        </p:nvPicPr>
        <p:blipFill>
          <a:blip r:embed="rId28" cstate="print">
            <a:extLst>
              <a:ext uri="{28A0092B-C50C-407E-A947-70E740481C1C}">
                <a14:useLocalDpi xmlns:a14="http://schemas.microsoft.com/office/drawing/2010/main" val="0"/>
              </a:ext>
            </a:extLst>
          </a:blip>
          <a:stretch>
            <a:fillRect/>
          </a:stretch>
        </p:blipFill>
        <p:spPr>
          <a:xfrm>
            <a:off x="7698676" y="1665647"/>
            <a:ext cx="4210213" cy="307208"/>
          </a:xfrm>
          <a:prstGeom prst="rect">
            <a:avLst/>
          </a:prstGeom>
        </p:spPr>
      </p:pic>
      <p:sp>
        <p:nvSpPr>
          <p:cNvPr id="2" name="Title 1"/>
          <p:cNvSpPr>
            <a:spLocks noGrp="1"/>
          </p:cNvSpPr>
          <p:nvPr>
            <p:ph type="title"/>
          </p:nvPr>
        </p:nvSpPr>
        <p:spPr/>
        <p:txBody>
          <a:bodyPr/>
          <a:lstStyle/>
          <a:p>
            <a:r>
              <a:rPr lang="en-GB" dirty="0"/>
              <a:t>Learning</a:t>
            </a:r>
          </a:p>
        </p:txBody>
      </p:sp>
      <p:pic>
        <p:nvPicPr>
          <p:cNvPr id="17" name="Picture 16"/>
          <p:cNvPicPr>
            <a:picLocks noChangeAspect="1"/>
          </p:cNvPicPr>
          <p:nvPr/>
        </p:nvPicPr>
        <p:blipFill>
          <a:blip r:embed="rId29">
            <a:clrChange>
              <a:clrFrom>
                <a:srgbClr val="FFFFFF"/>
              </a:clrFrom>
              <a:clrTo>
                <a:srgbClr val="FFFFFF">
                  <a:alpha val="0"/>
                </a:srgbClr>
              </a:clrTo>
            </a:clrChange>
          </a:blip>
          <a:stretch>
            <a:fillRect/>
          </a:stretch>
        </p:blipFill>
        <p:spPr>
          <a:xfrm>
            <a:off x="3103187" y="4352789"/>
            <a:ext cx="2412242" cy="563415"/>
          </a:xfrm>
          <a:prstGeom prst="rect">
            <a:avLst/>
          </a:prstGeom>
        </p:spPr>
      </p:pic>
      <p:graphicFrame>
        <p:nvGraphicFramePr>
          <p:cNvPr id="18" name="Table 17"/>
          <p:cNvGraphicFramePr>
            <a:graphicFrameLocks noGrp="1"/>
          </p:cNvGraphicFramePr>
          <p:nvPr/>
        </p:nvGraphicFramePr>
        <p:xfrm>
          <a:off x="1322171" y="2374705"/>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1847373" y="2445155"/>
            <a:ext cx="187257" cy="194193"/>
          </a:xfrm>
          <a:prstGeom prst="rect">
            <a:avLst/>
          </a:prstGeom>
        </p:spPr>
      </p:pic>
      <p:pic>
        <p:nvPicPr>
          <p:cNvPr id="20" name="Picture 19"/>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2272105" y="2445155"/>
            <a:ext cx="192806" cy="194193"/>
          </a:xfrm>
          <a:prstGeom prst="rect">
            <a:avLst/>
          </a:prstGeom>
        </p:spPr>
      </p:pic>
      <p:pic>
        <p:nvPicPr>
          <p:cNvPr id="21" name="Picture 20"/>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2677743" y="2444163"/>
            <a:ext cx="194191" cy="196966"/>
          </a:xfrm>
          <a:prstGeom prst="rect">
            <a:avLst/>
          </a:prstGeom>
        </p:spPr>
      </p:pic>
      <p:pic>
        <p:nvPicPr>
          <p:cNvPr id="22" name="Picture 21"/>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1423540" y="2891033"/>
            <a:ext cx="173386" cy="135934"/>
          </a:xfrm>
          <a:prstGeom prst="rect">
            <a:avLst/>
          </a:prstGeom>
        </p:spPr>
      </p:pic>
      <p:pic>
        <p:nvPicPr>
          <p:cNvPr id="23" name="Picture 22"/>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1425110" y="3286849"/>
            <a:ext cx="178934" cy="135934"/>
          </a:xfrm>
          <a:prstGeom prst="rect">
            <a:avLst/>
          </a:prstGeom>
        </p:spPr>
      </p:pic>
      <p:pic>
        <p:nvPicPr>
          <p:cNvPr id="24" name="Picture 23"/>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1425501" y="3677930"/>
            <a:ext cx="180321" cy="138709"/>
          </a:xfrm>
          <a:prstGeom prst="rect">
            <a:avLst/>
          </a:prstGeom>
        </p:spPr>
      </p:pic>
      <p:pic>
        <p:nvPicPr>
          <p:cNvPr id="3" name="Picture 2"/>
          <p:cNvPicPr>
            <a:picLocks noChangeAspect="1"/>
          </p:cNvPicPr>
          <p:nvPr>
            <p:custDataLst>
              <p:tags r:id="rId9"/>
            </p:custDataLst>
          </p:nvPr>
        </p:nvPicPr>
        <p:blipFill>
          <a:blip r:embed="rId30" cstate="print">
            <a:extLst>
              <a:ext uri="{28A0092B-C50C-407E-A947-70E740481C1C}">
                <a14:useLocalDpi xmlns:a14="http://schemas.microsoft.com/office/drawing/2010/main" val="0"/>
              </a:ext>
            </a:extLst>
          </a:blip>
          <a:stretch>
            <a:fillRect/>
          </a:stretch>
        </p:blipFill>
        <p:spPr>
          <a:xfrm>
            <a:off x="404277" y="3137163"/>
            <a:ext cx="773157" cy="295245"/>
          </a:xfrm>
          <a:prstGeom prst="rect">
            <a:avLst/>
          </a:prstGeom>
        </p:spPr>
      </p:pic>
      <p:pic>
        <p:nvPicPr>
          <p:cNvPr id="12" name="Picture 11"/>
          <p:cNvPicPr>
            <a:picLocks noChangeAspect="1"/>
          </p:cNvPicPr>
          <p:nvPr/>
        </p:nvPicPr>
        <p:blipFill>
          <a:blip r:embed="rId31">
            <a:clrChange>
              <a:clrFrom>
                <a:srgbClr val="FFFFFF"/>
              </a:clrFrom>
              <a:clrTo>
                <a:srgbClr val="FFFFFF">
                  <a:alpha val="0"/>
                </a:srgbClr>
              </a:clrTo>
            </a:clrChange>
          </a:blip>
          <a:stretch>
            <a:fillRect/>
          </a:stretch>
        </p:blipFill>
        <p:spPr>
          <a:xfrm>
            <a:off x="8062526" y="2260796"/>
            <a:ext cx="3221536" cy="2186944"/>
          </a:xfrm>
          <a:prstGeom prst="rect">
            <a:avLst/>
          </a:prstGeom>
        </p:spPr>
      </p:pic>
      <p:sp>
        <p:nvSpPr>
          <p:cNvPr id="13" name="TextBox 12"/>
          <p:cNvSpPr txBox="1"/>
          <p:nvPr/>
        </p:nvSpPr>
        <p:spPr>
          <a:xfrm>
            <a:off x="8251751" y="5270905"/>
            <a:ext cx="3459175" cy="646331"/>
          </a:xfrm>
          <a:prstGeom prst="rect">
            <a:avLst/>
          </a:prstGeom>
          <a:noFill/>
        </p:spPr>
        <p:txBody>
          <a:bodyPr wrap="square" rtlCol="0">
            <a:spAutoFit/>
          </a:bodyPr>
          <a:lstStyle/>
          <a:p>
            <a:r>
              <a:rPr lang="en-GB" sz="3600" dirty="0"/>
              <a:t>sample agents</a:t>
            </a:r>
          </a:p>
        </p:txBody>
      </p:sp>
      <p:pic>
        <p:nvPicPr>
          <p:cNvPr id="16" name="Picture 15"/>
          <p:cNvPicPr>
            <a:picLocks noChangeAspect="1"/>
          </p:cNvPicPr>
          <p:nvPr>
            <p:custDataLst>
              <p:tags r:id="rId10"/>
            </p:custDataLst>
          </p:nvPr>
        </p:nvPicPr>
        <p:blipFill>
          <a:blip r:embed="rId32" cstate="print">
            <a:extLst>
              <a:ext uri="{28A0092B-C50C-407E-A947-70E740481C1C}">
                <a14:useLocalDpi xmlns:a14="http://schemas.microsoft.com/office/drawing/2010/main" val="0"/>
              </a:ext>
            </a:extLst>
          </a:blip>
          <a:stretch>
            <a:fillRect/>
          </a:stretch>
        </p:blipFill>
        <p:spPr>
          <a:xfrm rot="16200000">
            <a:off x="7166290" y="3240743"/>
            <a:ext cx="1369905" cy="227048"/>
          </a:xfrm>
          <a:prstGeom prst="rect">
            <a:avLst/>
          </a:prstGeom>
        </p:spPr>
      </p:pic>
    </p:spTree>
    <p:extLst>
      <p:ext uri="{BB962C8B-B14F-4D97-AF65-F5344CB8AC3E}">
        <p14:creationId xmlns:p14="http://schemas.microsoft.com/office/powerpoint/2010/main" val="21098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48148E-6 L 0.28294 0.00093 " pathEditMode="relative" rAng="0" ptsTypes="AA">
                                      <p:cBhvr>
                                        <p:cTn id="6" dur="2000" fill="hold"/>
                                        <p:tgtEl>
                                          <p:spTgt spid="5"/>
                                        </p:tgtEl>
                                        <p:attrNameLst>
                                          <p:attrName>ppt_x</p:attrName>
                                          <p:attrName>ppt_y</p:attrName>
                                        </p:attrNameLst>
                                      </p:cBhvr>
                                      <p:rCtr x="14141" y="46"/>
                                    </p:animMotion>
                                  </p:childTnLst>
                                </p:cTn>
                              </p:par>
                              <p:par>
                                <p:cTn id="7" presetID="42" presetClass="path" presetSubtype="0" accel="50000" decel="50000" fill="hold" nodeType="withEffect">
                                  <p:stCondLst>
                                    <p:cond delay="0"/>
                                  </p:stCondLst>
                                  <p:childTnLst>
                                    <p:animMotion origin="layout" path="M -8.33333E-7 -7.40741E-7 L 0.28568 -0.00254 " pathEditMode="relative" rAng="0" ptsTypes="AA">
                                      <p:cBhvr>
                                        <p:cTn id="8" dur="2000" fill="hold"/>
                                        <p:tgtEl>
                                          <p:spTgt spid="27"/>
                                        </p:tgtEl>
                                        <p:attrNameLst>
                                          <p:attrName>ppt_x</p:attrName>
                                          <p:attrName>ppt_y</p:attrName>
                                        </p:attrNameLst>
                                      </p:cBhvr>
                                      <p:rCtr x="14297" y="-116"/>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IL model</a:t>
            </a:r>
          </a:p>
        </p:txBody>
      </p:sp>
      <p:sp>
        <p:nvSpPr>
          <p:cNvPr id="3" name="TextBox 2"/>
          <p:cNvSpPr txBox="1"/>
          <p:nvPr/>
        </p:nvSpPr>
        <p:spPr>
          <a:xfrm>
            <a:off x="2031772" y="2896936"/>
            <a:ext cx="870155" cy="383458"/>
          </a:xfrm>
          <a:prstGeom prst="rect">
            <a:avLst/>
          </a:prstGeom>
          <a:noFill/>
        </p:spPr>
        <p:txBody>
          <a:bodyPr wrap="square" rtlCol="0">
            <a:spAutoFit/>
          </a:bodyPr>
          <a:lstStyle/>
          <a:p>
            <a:r>
              <a:rPr lang="de-DE" dirty="0"/>
              <a:t>GEN 1</a:t>
            </a:r>
            <a:endParaRPr lang="en-GB" dirty="0"/>
          </a:p>
        </p:txBody>
      </p:sp>
      <p:sp>
        <p:nvSpPr>
          <p:cNvPr id="38" name="TextBox 37"/>
          <p:cNvSpPr txBox="1"/>
          <p:nvPr/>
        </p:nvSpPr>
        <p:spPr>
          <a:xfrm>
            <a:off x="3437785" y="2896936"/>
            <a:ext cx="870155" cy="383458"/>
          </a:xfrm>
          <a:prstGeom prst="rect">
            <a:avLst/>
          </a:prstGeom>
          <a:noFill/>
        </p:spPr>
        <p:txBody>
          <a:bodyPr wrap="square" rtlCol="0">
            <a:spAutoFit/>
          </a:bodyPr>
          <a:lstStyle/>
          <a:p>
            <a:r>
              <a:rPr lang="de-DE" dirty="0"/>
              <a:t>GEN </a:t>
            </a:r>
            <a:r>
              <a:rPr lang="en-GB" dirty="0"/>
              <a:t>2</a:t>
            </a:r>
          </a:p>
        </p:txBody>
      </p:sp>
      <p:sp>
        <p:nvSpPr>
          <p:cNvPr id="40" name="TextBox 39"/>
          <p:cNvSpPr txBox="1"/>
          <p:nvPr/>
        </p:nvSpPr>
        <p:spPr>
          <a:xfrm>
            <a:off x="8604635" y="2896936"/>
            <a:ext cx="1081551" cy="369332"/>
          </a:xfrm>
          <a:prstGeom prst="rect">
            <a:avLst/>
          </a:prstGeom>
          <a:noFill/>
        </p:spPr>
        <p:txBody>
          <a:bodyPr wrap="square" rtlCol="0">
            <a:spAutoFit/>
          </a:bodyPr>
          <a:lstStyle/>
          <a:p>
            <a:r>
              <a:rPr lang="de-DE" dirty="0"/>
              <a:t>GEN n-1</a:t>
            </a:r>
            <a:endParaRPr lang="en-GB" dirty="0"/>
          </a:p>
        </p:txBody>
      </p:sp>
      <p:sp>
        <p:nvSpPr>
          <p:cNvPr id="41" name="TextBox 40"/>
          <p:cNvSpPr txBox="1"/>
          <p:nvPr/>
        </p:nvSpPr>
        <p:spPr>
          <a:xfrm>
            <a:off x="6021210" y="2896936"/>
            <a:ext cx="870155" cy="383458"/>
          </a:xfrm>
          <a:prstGeom prst="rect">
            <a:avLst/>
          </a:prstGeom>
          <a:noFill/>
        </p:spPr>
        <p:txBody>
          <a:bodyPr wrap="square" rtlCol="0">
            <a:spAutoFit/>
          </a:bodyPr>
          <a:lstStyle/>
          <a:p>
            <a:r>
              <a:rPr lang="de-DE" dirty="0"/>
              <a:t>GEN h</a:t>
            </a:r>
            <a:endParaRPr lang="en-GB" dirty="0"/>
          </a:p>
        </p:txBody>
      </p:sp>
      <p:sp>
        <p:nvSpPr>
          <p:cNvPr id="42" name="TextBox 41"/>
          <p:cNvSpPr txBox="1"/>
          <p:nvPr/>
        </p:nvSpPr>
        <p:spPr>
          <a:xfrm>
            <a:off x="10317905" y="2896936"/>
            <a:ext cx="1081551" cy="369332"/>
          </a:xfrm>
          <a:prstGeom prst="rect">
            <a:avLst/>
          </a:prstGeom>
          <a:noFill/>
        </p:spPr>
        <p:txBody>
          <a:bodyPr wrap="square" rtlCol="0">
            <a:spAutoFit/>
          </a:bodyPr>
          <a:lstStyle/>
          <a:p>
            <a:r>
              <a:rPr lang="de-DE" dirty="0"/>
              <a:t>GEN n</a:t>
            </a:r>
            <a:endParaRPr lang="en-GB" dirty="0"/>
          </a:p>
        </p:txBody>
      </p:sp>
      <p:pic>
        <p:nvPicPr>
          <p:cNvPr id="43" name="Picture 42"/>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952686" y="3059167"/>
            <a:ext cx="423778" cy="45952"/>
          </a:xfrm>
          <a:prstGeom prst="rect">
            <a:avLst/>
          </a:prstGeom>
        </p:spPr>
      </p:pic>
      <p:pic>
        <p:nvPicPr>
          <p:cNvPr id="44" name="Picture 4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7653109" y="3081602"/>
            <a:ext cx="423778" cy="45952"/>
          </a:xfrm>
          <a:prstGeom prst="rect">
            <a:avLst/>
          </a:prstGeom>
        </p:spPr>
      </p:pic>
      <p:sp>
        <p:nvSpPr>
          <p:cNvPr id="45" name="TextBox 44"/>
          <p:cNvSpPr txBox="1"/>
          <p:nvPr/>
        </p:nvSpPr>
        <p:spPr>
          <a:xfrm>
            <a:off x="2031772" y="3418045"/>
            <a:ext cx="870155" cy="383458"/>
          </a:xfrm>
          <a:prstGeom prst="rect">
            <a:avLst/>
          </a:prstGeom>
          <a:noFill/>
        </p:spPr>
        <p:txBody>
          <a:bodyPr wrap="square" rtlCol="0">
            <a:spAutoFit/>
          </a:bodyPr>
          <a:lstStyle/>
          <a:p>
            <a:r>
              <a:rPr lang="de-DE" dirty="0"/>
              <a:t>GEN 1</a:t>
            </a:r>
            <a:endParaRPr lang="en-GB" dirty="0"/>
          </a:p>
        </p:txBody>
      </p:sp>
      <p:sp>
        <p:nvSpPr>
          <p:cNvPr id="46" name="TextBox 45"/>
          <p:cNvSpPr txBox="1"/>
          <p:nvPr/>
        </p:nvSpPr>
        <p:spPr>
          <a:xfrm>
            <a:off x="3437785" y="3418045"/>
            <a:ext cx="870155" cy="383458"/>
          </a:xfrm>
          <a:prstGeom prst="rect">
            <a:avLst/>
          </a:prstGeom>
          <a:noFill/>
        </p:spPr>
        <p:txBody>
          <a:bodyPr wrap="square" rtlCol="0">
            <a:spAutoFit/>
          </a:bodyPr>
          <a:lstStyle/>
          <a:p>
            <a:r>
              <a:rPr lang="de-DE" dirty="0"/>
              <a:t>GEN </a:t>
            </a:r>
            <a:r>
              <a:rPr lang="en-GB" dirty="0"/>
              <a:t>2</a:t>
            </a:r>
          </a:p>
        </p:txBody>
      </p:sp>
      <p:sp>
        <p:nvSpPr>
          <p:cNvPr id="47" name="TextBox 46"/>
          <p:cNvSpPr txBox="1"/>
          <p:nvPr/>
        </p:nvSpPr>
        <p:spPr>
          <a:xfrm>
            <a:off x="8604635" y="3418045"/>
            <a:ext cx="1081551" cy="369332"/>
          </a:xfrm>
          <a:prstGeom prst="rect">
            <a:avLst/>
          </a:prstGeom>
          <a:noFill/>
        </p:spPr>
        <p:txBody>
          <a:bodyPr wrap="square" rtlCol="0">
            <a:spAutoFit/>
          </a:bodyPr>
          <a:lstStyle/>
          <a:p>
            <a:r>
              <a:rPr lang="de-DE" dirty="0"/>
              <a:t>GEN n-1</a:t>
            </a:r>
            <a:endParaRPr lang="en-GB" dirty="0"/>
          </a:p>
        </p:txBody>
      </p:sp>
      <p:sp>
        <p:nvSpPr>
          <p:cNvPr id="48" name="TextBox 47"/>
          <p:cNvSpPr txBox="1"/>
          <p:nvPr/>
        </p:nvSpPr>
        <p:spPr>
          <a:xfrm>
            <a:off x="6021210" y="3418045"/>
            <a:ext cx="870155" cy="383458"/>
          </a:xfrm>
          <a:prstGeom prst="rect">
            <a:avLst/>
          </a:prstGeom>
          <a:noFill/>
        </p:spPr>
        <p:txBody>
          <a:bodyPr wrap="square" rtlCol="0">
            <a:spAutoFit/>
          </a:bodyPr>
          <a:lstStyle/>
          <a:p>
            <a:r>
              <a:rPr lang="de-DE" dirty="0"/>
              <a:t>GEN h</a:t>
            </a:r>
            <a:endParaRPr lang="en-GB" dirty="0"/>
          </a:p>
        </p:txBody>
      </p:sp>
      <p:sp>
        <p:nvSpPr>
          <p:cNvPr id="49" name="TextBox 48"/>
          <p:cNvSpPr txBox="1"/>
          <p:nvPr/>
        </p:nvSpPr>
        <p:spPr>
          <a:xfrm>
            <a:off x="10317905" y="3418045"/>
            <a:ext cx="1081551" cy="369332"/>
          </a:xfrm>
          <a:prstGeom prst="rect">
            <a:avLst/>
          </a:prstGeom>
          <a:noFill/>
        </p:spPr>
        <p:txBody>
          <a:bodyPr wrap="square" rtlCol="0">
            <a:spAutoFit/>
          </a:bodyPr>
          <a:lstStyle/>
          <a:p>
            <a:r>
              <a:rPr lang="de-DE" dirty="0"/>
              <a:t>GEN n</a:t>
            </a:r>
            <a:endParaRPr lang="en-GB" dirty="0"/>
          </a:p>
        </p:txBody>
      </p:sp>
      <p:pic>
        <p:nvPicPr>
          <p:cNvPr id="50" name="Picture 4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952686" y="3580276"/>
            <a:ext cx="423778" cy="45952"/>
          </a:xfrm>
          <a:prstGeom prst="rect">
            <a:avLst/>
          </a:prstGeom>
        </p:spPr>
      </p:pic>
      <p:pic>
        <p:nvPicPr>
          <p:cNvPr id="51" name="Picture 50"/>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7653109" y="3602711"/>
            <a:ext cx="423778" cy="45952"/>
          </a:xfrm>
          <a:prstGeom prst="rect">
            <a:avLst/>
          </a:prstGeom>
        </p:spPr>
      </p:pic>
      <p:sp>
        <p:nvSpPr>
          <p:cNvPr id="59" name="TextBox 58"/>
          <p:cNvSpPr txBox="1"/>
          <p:nvPr/>
        </p:nvSpPr>
        <p:spPr>
          <a:xfrm>
            <a:off x="2031772" y="4987208"/>
            <a:ext cx="870155" cy="383458"/>
          </a:xfrm>
          <a:prstGeom prst="rect">
            <a:avLst/>
          </a:prstGeom>
          <a:noFill/>
        </p:spPr>
        <p:txBody>
          <a:bodyPr wrap="square" rtlCol="0">
            <a:spAutoFit/>
          </a:bodyPr>
          <a:lstStyle/>
          <a:p>
            <a:r>
              <a:rPr lang="de-DE" dirty="0"/>
              <a:t>GEN 1</a:t>
            </a:r>
            <a:endParaRPr lang="en-GB" dirty="0"/>
          </a:p>
        </p:txBody>
      </p:sp>
      <p:sp>
        <p:nvSpPr>
          <p:cNvPr id="60" name="TextBox 59"/>
          <p:cNvSpPr txBox="1"/>
          <p:nvPr/>
        </p:nvSpPr>
        <p:spPr>
          <a:xfrm>
            <a:off x="3437785" y="4987208"/>
            <a:ext cx="870155" cy="383458"/>
          </a:xfrm>
          <a:prstGeom prst="rect">
            <a:avLst/>
          </a:prstGeom>
          <a:noFill/>
        </p:spPr>
        <p:txBody>
          <a:bodyPr wrap="square" rtlCol="0">
            <a:spAutoFit/>
          </a:bodyPr>
          <a:lstStyle/>
          <a:p>
            <a:r>
              <a:rPr lang="de-DE" dirty="0"/>
              <a:t>GEN </a:t>
            </a:r>
            <a:r>
              <a:rPr lang="en-GB" dirty="0"/>
              <a:t>2</a:t>
            </a:r>
          </a:p>
        </p:txBody>
      </p:sp>
      <p:sp>
        <p:nvSpPr>
          <p:cNvPr id="61" name="TextBox 60"/>
          <p:cNvSpPr txBox="1"/>
          <p:nvPr/>
        </p:nvSpPr>
        <p:spPr>
          <a:xfrm>
            <a:off x="8604635" y="4987208"/>
            <a:ext cx="1081551" cy="369332"/>
          </a:xfrm>
          <a:prstGeom prst="rect">
            <a:avLst/>
          </a:prstGeom>
          <a:noFill/>
        </p:spPr>
        <p:txBody>
          <a:bodyPr wrap="square" rtlCol="0">
            <a:spAutoFit/>
          </a:bodyPr>
          <a:lstStyle/>
          <a:p>
            <a:r>
              <a:rPr lang="de-DE" dirty="0"/>
              <a:t>GEN n-1</a:t>
            </a:r>
            <a:endParaRPr lang="en-GB" dirty="0"/>
          </a:p>
        </p:txBody>
      </p:sp>
      <p:sp>
        <p:nvSpPr>
          <p:cNvPr id="62" name="TextBox 61"/>
          <p:cNvSpPr txBox="1"/>
          <p:nvPr/>
        </p:nvSpPr>
        <p:spPr>
          <a:xfrm>
            <a:off x="6021210" y="4987208"/>
            <a:ext cx="870155" cy="383458"/>
          </a:xfrm>
          <a:prstGeom prst="rect">
            <a:avLst/>
          </a:prstGeom>
          <a:noFill/>
        </p:spPr>
        <p:txBody>
          <a:bodyPr wrap="square" rtlCol="0">
            <a:spAutoFit/>
          </a:bodyPr>
          <a:lstStyle/>
          <a:p>
            <a:r>
              <a:rPr lang="de-DE" dirty="0"/>
              <a:t>GEN h</a:t>
            </a:r>
            <a:endParaRPr lang="en-GB" dirty="0"/>
          </a:p>
        </p:txBody>
      </p:sp>
      <p:sp>
        <p:nvSpPr>
          <p:cNvPr id="63" name="TextBox 62"/>
          <p:cNvSpPr txBox="1"/>
          <p:nvPr/>
        </p:nvSpPr>
        <p:spPr>
          <a:xfrm>
            <a:off x="10317905" y="4987208"/>
            <a:ext cx="1081551" cy="369332"/>
          </a:xfrm>
          <a:prstGeom prst="rect">
            <a:avLst/>
          </a:prstGeom>
          <a:noFill/>
        </p:spPr>
        <p:txBody>
          <a:bodyPr wrap="square" rtlCol="0">
            <a:spAutoFit/>
          </a:bodyPr>
          <a:lstStyle/>
          <a:p>
            <a:r>
              <a:rPr lang="de-DE" dirty="0"/>
              <a:t>GEN n</a:t>
            </a:r>
            <a:endParaRPr lang="en-GB" dirty="0"/>
          </a:p>
        </p:txBody>
      </p:sp>
      <p:pic>
        <p:nvPicPr>
          <p:cNvPr id="64" name="Picture 63"/>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952686" y="5149439"/>
            <a:ext cx="423778" cy="45952"/>
          </a:xfrm>
          <a:prstGeom prst="rect">
            <a:avLst/>
          </a:prstGeom>
        </p:spPr>
      </p:pic>
      <p:pic>
        <p:nvPicPr>
          <p:cNvPr id="65" name="Picture 64"/>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7653109" y="5171874"/>
            <a:ext cx="423778" cy="45952"/>
          </a:xfrm>
          <a:prstGeom prst="rect">
            <a:avLst/>
          </a:prstGeom>
        </p:spPr>
      </p:pic>
      <p:sp>
        <p:nvSpPr>
          <p:cNvPr id="66" name="TextBox 65"/>
          <p:cNvSpPr txBox="1"/>
          <p:nvPr/>
        </p:nvSpPr>
        <p:spPr>
          <a:xfrm>
            <a:off x="551352" y="2121464"/>
            <a:ext cx="1084715" cy="369332"/>
          </a:xfrm>
          <a:prstGeom prst="rect">
            <a:avLst/>
          </a:prstGeom>
          <a:noFill/>
        </p:spPr>
        <p:txBody>
          <a:bodyPr wrap="square" rtlCol="0">
            <a:spAutoFit/>
          </a:bodyPr>
          <a:lstStyle/>
          <a:p>
            <a:r>
              <a:rPr lang="de-DE" dirty="0"/>
              <a:t>Chain</a:t>
            </a:r>
            <a:r>
              <a:rPr lang="en-GB" dirty="0"/>
              <a:t> #</a:t>
            </a:r>
          </a:p>
        </p:txBody>
      </p:sp>
      <p:sp>
        <p:nvSpPr>
          <p:cNvPr id="67" name="TextBox 66"/>
          <p:cNvSpPr txBox="1"/>
          <p:nvPr/>
        </p:nvSpPr>
        <p:spPr>
          <a:xfrm>
            <a:off x="891961" y="2892685"/>
            <a:ext cx="457078" cy="373583"/>
          </a:xfrm>
          <a:prstGeom prst="rect">
            <a:avLst/>
          </a:prstGeom>
          <a:noFill/>
        </p:spPr>
        <p:txBody>
          <a:bodyPr wrap="square" rtlCol="0">
            <a:spAutoFit/>
          </a:bodyPr>
          <a:lstStyle/>
          <a:p>
            <a:r>
              <a:rPr lang="en-GB" dirty="0"/>
              <a:t>1</a:t>
            </a:r>
          </a:p>
        </p:txBody>
      </p:sp>
      <p:sp>
        <p:nvSpPr>
          <p:cNvPr id="68" name="TextBox 67"/>
          <p:cNvSpPr txBox="1"/>
          <p:nvPr/>
        </p:nvSpPr>
        <p:spPr>
          <a:xfrm>
            <a:off x="891961" y="3417836"/>
            <a:ext cx="457078" cy="373583"/>
          </a:xfrm>
          <a:prstGeom prst="rect">
            <a:avLst/>
          </a:prstGeom>
          <a:noFill/>
        </p:spPr>
        <p:txBody>
          <a:bodyPr wrap="square" rtlCol="0">
            <a:spAutoFit/>
          </a:bodyPr>
          <a:lstStyle/>
          <a:p>
            <a:r>
              <a:rPr lang="en-GB" dirty="0"/>
              <a:t>2</a:t>
            </a:r>
          </a:p>
        </p:txBody>
      </p:sp>
      <p:sp>
        <p:nvSpPr>
          <p:cNvPr id="71" name="TextBox 70"/>
          <p:cNvSpPr txBox="1"/>
          <p:nvPr/>
        </p:nvSpPr>
        <p:spPr>
          <a:xfrm>
            <a:off x="889095" y="4996187"/>
            <a:ext cx="457078" cy="373583"/>
          </a:xfrm>
          <a:prstGeom prst="rect">
            <a:avLst/>
          </a:prstGeom>
          <a:noFill/>
        </p:spPr>
        <p:txBody>
          <a:bodyPr wrap="square" rtlCol="0">
            <a:spAutoFit/>
          </a:bodyPr>
          <a:lstStyle/>
          <a:p>
            <a:r>
              <a:rPr lang="en-GB" dirty="0"/>
              <a:t>k</a:t>
            </a:r>
          </a:p>
        </p:txBody>
      </p:sp>
      <p:pic>
        <p:nvPicPr>
          <p:cNvPr id="72" name="Picture 71"/>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rot="5400000">
            <a:off x="6244398" y="4371379"/>
            <a:ext cx="423778" cy="45952"/>
          </a:xfrm>
          <a:prstGeom prst="rect">
            <a:avLst/>
          </a:prstGeom>
        </p:spPr>
      </p:pic>
      <p:pic>
        <p:nvPicPr>
          <p:cNvPr id="73" name="Picture 72"/>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rot="5400000">
            <a:off x="867529" y="4371379"/>
            <a:ext cx="423778" cy="45952"/>
          </a:xfrm>
          <a:prstGeom prst="rect">
            <a:avLst/>
          </a:prstGeom>
        </p:spPr>
      </p:pic>
      <p:cxnSp>
        <p:nvCxnSpPr>
          <p:cNvPr id="5" name="Straight Connector 4"/>
          <p:cNvCxnSpPr/>
          <p:nvPr/>
        </p:nvCxnSpPr>
        <p:spPr>
          <a:xfrm>
            <a:off x="1760054" y="2121464"/>
            <a:ext cx="0" cy="3507428"/>
          </a:xfrm>
          <a:prstGeom prst="line">
            <a:avLst/>
          </a:prstGeom>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rot="5400000" flipV="1">
            <a:off x="4273439" y="11026"/>
            <a:ext cx="387457" cy="487558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3983250" y="1785910"/>
            <a:ext cx="997329" cy="369332"/>
          </a:xfrm>
          <a:prstGeom prst="rect">
            <a:avLst/>
          </a:prstGeom>
          <a:noFill/>
        </p:spPr>
        <p:txBody>
          <a:bodyPr wrap="square" rtlCol="0">
            <a:spAutoFit/>
          </a:bodyPr>
          <a:lstStyle/>
          <a:p>
            <a:r>
              <a:rPr lang="de-DE" dirty="0"/>
              <a:t>Burn-in</a:t>
            </a:r>
            <a:endParaRPr lang="en-GB" dirty="0"/>
          </a:p>
        </p:txBody>
      </p:sp>
      <p:sp>
        <p:nvSpPr>
          <p:cNvPr id="33" name="Left Brace 32"/>
          <p:cNvSpPr/>
          <p:nvPr/>
        </p:nvSpPr>
        <p:spPr>
          <a:xfrm rot="16200000">
            <a:off x="9274055" y="3723776"/>
            <a:ext cx="387457" cy="386334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7723489" y="6019330"/>
            <a:ext cx="3518084" cy="369332"/>
          </a:xfrm>
          <a:prstGeom prst="rect">
            <a:avLst/>
          </a:prstGeom>
          <a:noFill/>
        </p:spPr>
        <p:txBody>
          <a:bodyPr wrap="square" rtlCol="0">
            <a:spAutoFit/>
          </a:bodyPr>
          <a:lstStyle/>
          <a:p>
            <a:r>
              <a:rPr lang="de-DE" dirty="0"/>
              <a:t>Frequency of languages spoken</a:t>
            </a:r>
            <a:endParaRPr lang="en-GB" dirty="0"/>
          </a:p>
        </p:txBody>
      </p:sp>
    </p:spTree>
    <p:extLst>
      <p:ext uri="{BB962C8B-B14F-4D97-AF65-F5344CB8AC3E}">
        <p14:creationId xmlns:p14="http://schemas.microsoft.com/office/powerpoint/2010/main" val="8633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9" grpId="0"/>
      <p:bldP spid="60" grpId="0"/>
      <p:bldP spid="61" grpId="0"/>
      <p:bldP spid="62" grpId="0"/>
      <p:bldP spid="63" grpId="0"/>
      <p:bldP spid="66" grpId="0"/>
      <p:bldP spid="67" grpId="0"/>
      <p:bldP spid="68" grpId="0"/>
      <p:bldP spid="71" grpId="0"/>
      <p:bldP spid="15" grpId="0" animBg="1"/>
      <p:bldP spid="75" grpId="0"/>
      <p:bldP spid="33" grpId="0" animBg="1"/>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model: IL with gradable adjectives</a:t>
            </a:r>
          </a:p>
        </p:txBody>
      </p:sp>
      <p:sp>
        <p:nvSpPr>
          <p:cNvPr id="3" name="Content Placeholder 2"/>
          <p:cNvSpPr>
            <a:spLocks noGrp="1"/>
          </p:cNvSpPr>
          <p:nvPr>
            <p:ph idx="1"/>
          </p:nvPr>
        </p:nvSpPr>
        <p:spPr>
          <a:xfrm>
            <a:off x="6505477" y="1990449"/>
            <a:ext cx="5096069" cy="2469583"/>
          </a:xfrm>
        </p:spPr>
        <p:txBody>
          <a:bodyPr>
            <a:normAutofit/>
          </a:bodyPr>
          <a:lstStyle/>
          <a:p>
            <a:r>
              <a:rPr lang="en-GB" sz="3200" dirty="0"/>
              <a:t>3000 generations of IL</a:t>
            </a:r>
          </a:p>
          <a:p>
            <a:r>
              <a:rPr lang="en-GB" sz="3200" dirty="0"/>
              <a:t>100 agents</a:t>
            </a:r>
          </a:p>
          <a:p>
            <a:r>
              <a:rPr lang="en-GB" sz="3200" dirty="0"/>
              <a:t>100 runs of the simulation</a:t>
            </a:r>
          </a:p>
          <a:p>
            <a:r>
              <a:rPr lang="en-GB" sz="3200" dirty="0"/>
              <a:t>Burn-in: 500 generations</a:t>
            </a:r>
          </a:p>
        </p:txBody>
      </p:sp>
      <p:sp>
        <p:nvSpPr>
          <p:cNvPr id="7" name="Content Placeholder 2"/>
          <p:cNvSpPr txBox="1">
            <a:spLocks/>
          </p:cNvSpPr>
          <p:nvPr/>
        </p:nvSpPr>
        <p:spPr>
          <a:xfrm>
            <a:off x="6629349" y="4846909"/>
            <a:ext cx="4848323" cy="84792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400" dirty="0"/>
              <a:t>There is a problem…</a:t>
            </a:r>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r="12247" b="343"/>
          <a:stretch/>
        </p:blipFill>
        <p:spPr>
          <a:xfrm>
            <a:off x="1295303" y="2133600"/>
            <a:ext cx="4572098" cy="3683000"/>
          </a:xfrm>
          <a:prstGeom prst="rect">
            <a:avLst/>
          </a:prstGeom>
        </p:spPr>
      </p:pic>
    </p:spTree>
    <p:extLst>
      <p:ext uri="{BB962C8B-B14F-4D97-AF65-F5344CB8AC3E}">
        <p14:creationId xmlns:p14="http://schemas.microsoft.com/office/powerpoint/2010/main" val="164481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Degeneracy</a:t>
            </a:r>
          </a:p>
        </p:txBody>
      </p:sp>
      <p:graphicFrame>
        <p:nvGraphicFramePr>
          <p:cNvPr id="10" name="Table 9"/>
          <p:cNvGraphicFramePr>
            <a:graphicFrameLocks noGrp="1"/>
          </p:cNvGraphicFramePr>
          <p:nvPr>
            <p:extLst>
              <p:ext uri="{D42A27DB-BD31-4B8C-83A1-F6EECF244321}">
                <p14:modId xmlns:p14="http://schemas.microsoft.com/office/powerpoint/2010/main" val="3280843440"/>
              </p:ext>
            </p:extLst>
          </p:nvPr>
        </p:nvGraphicFramePr>
        <p:xfrm>
          <a:off x="993216" y="1849303"/>
          <a:ext cx="2621820" cy="1985932"/>
        </p:xfrm>
        <a:graphic>
          <a:graphicData uri="http://schemas.openxmlformats.org/drawingml/2006/table">
            <a:tbl>
              <a:tblPr firstRow="1" bandRow="1">
                <a:tableStyleId>{5C22544A-7EE6-4342-B048-85BDC9FD1C3A}</a:tableStyleId>
              </a:tblPr>
              <a:tblGrid>
                <a:gridCol w="655455">
                  <a:extLst>
                    <a:ext uri="{9D8B030D-6E8A-4147-A177-3AD203B41FA5}">
                      <a16:colId xmlns:a16="http://schemas.microsoft.com/office/drawing/2014/main" val="20000"/>
                    </a:ext>
                  </a:extLst>
                </a:gridCol>
                <a:gridCol w="655455">
                  <a:extLst>
                    <a:ext uri="{9D8B030D-6E8A-4147-A177-3AD203B41FA5}">
                      <a16:colId xmlns:a16="http://schemas.microsoft.com/office/drawing/2014/main" val="20001"/>
                    </a:ext>
                  </a:extLst>
                </a:gridCol>
                <a:gridCol w="655455">
                  <a:extLst>
                    <a:ext uri="{9D8B030D-6E8A-4147-A177-3AD203B41FA5}">
                      <a16:colId xmlns:a16="http://schemas.microsoft.com/office/drawing/2014/main" val="20002"/>
                    </a:ext>
                  </a:extLst>
                </a:gridCol>
                <a:gridCol w="655455">
                  <a:extLst>
                    <a:ext uri="{9D8B030D-6E8A-4147-A177-3AD203B41FA5}">
                      <a16:colId xmlns:a16="http://schemas.microsoft.com/office/drawing/2014/main" val="20003"/>
                    </a:ext>
                  </a:extLst>
                </a:gridCol>
              </a:tblGrid>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6483">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1" name="Picture 10"/>
          <p:cNvPicPr>
            <a:picLocks noChangeAspect="1"/>
          </p:cNvPicPr>
          <p:nvPr>
            <p:custDataLst>
              <p:tags r:id="rId1"/>
            </p:custDataLst>
          </p:nvPr>
        </p:nvPicPr>
        <p:blipFill>
          <a:blip r:embed="rId30" cstate="print">
            <a:extLst>
              <a:ext uri="{28A0092B-C50C-407E-A947-70E740481C1C}">
                <a14:useLocalDpi xmlns:a14="http://schemas.microsoft.com/office/drawing/2010/main" val="0"/>
              </a:ext>
            </a:extLst>
          </a:blip>
          <a:stretch>
            <a:fillRect/>
          </a:stretch>
        </p:blipFill>
        <p:spPr>
          <a:xfrm>
            <a:off x="1874275" y="1975043"/>
            <a:ext cx="240194" cy="249090"/>
          </a:xfrm>
          <a:prstGeom prst="rect">
            <a:avLst/>
          </a:prstGeom>
        </p:spPr>
      </p:pic>
      <p:pic>
        <p:nvPicPr>
          <p:cNvPr id="12" name="Picture 11"/>
          <p:cNvPicPr>
            <a:picLocks noChangeAspect="1"/>
          </p:cNvPicPr>
          <p:nvPr>
            <p:custDataLst>
              <p:tags r:id="rId2"/>
            </p:custDataLst>
          </p:nvPr>
        </p:nvPicPr>
        <p:blipFill>
          <a:blip r:embed="rId31" cstate="print">
            <a:extLst>
              <a:ext uri="{28A0092B-C50C-407E-A947-70E740481C1C}">
                <a14:useLocalDpi xmlns:a14="http://schemas.microsoft.com/office/drawing/2010/main" val="0"/>
              </a:ext>
            </a:extLst>
          </a:blip>
          <a:stretch>
            <a:fillRect/>
          </a:stretch>
        </p:blipFill>
        <p:spPr>
          <a:xfrm>
            <a:off x="2512620" y="1975043"/>
            <a:ext cx="247311" cy="249090"/>
          </a:xfrm>
          <a:prstGeom prst="rect">
            <a:avLst/>
          </a:prstGeom>
        </p:spPr>
      </p:pic>
      <p:pic>
        <p:nvPicPr>
          <p:cNvPr id="13" name="Picture 12"/>
          <p:cNvPicPr>
            <a:picLocks noChangeAspect="1"/>
          </p:cNvPicPr>
          <p:nvPr>
            <p:custDataLst>
              <p:tags r:id="rId3"/>
            </p:custDataLst>
          </p:nvPr>
        </p:nvPicPr>
        <p:blipFill>
          <a:blip r:embed="rId32" cstate="print">
            <a:extLst>
              <a:ext uri="{28A0092B-C50C-407E-A947-70E740481C1C}">
                <a14:useLocalDpi xmlns:a14="http://schemas.microsoft.com/office/drawing/2010/main" val="0"/>
              </a:ext>
            </a:extLst>
          </a:blip>
          <a:stretch>
            <a:fillRect/>
          </a:stretch>
        </p:blipFill>
        <p:spPr>
          <a:xfrm>
            <a:off x="3158082" y="1973264"/>
            <a:ext cx="249090" cy="252649"/>
          </a:xfrm>
          <a:prstGeom prst="rect">
            <a:avLst/>
          </a:prstGeom>
        </p:spPr>
      </p:pic>
      <p:pic>
        <p:nvPicPr>
          <p:cNvPr id="14" name="Picture 13"/>
          <p:cNvPicPr>
            <a:picLocks noChangeAspect="1"/>
          </p:cNvPicPr>
          <p:nvPr>
            <p:custDataLst>
              <p:tags r:id="rId4"/>
            </p:custDataLst>
          </p:nvPr>
        </p:nvPicPr>
        <p:blipFill>
          <a:blip r:embed="rId33" cstate="print">
            <a:extLst>
              <a:ext uri="{28A0092B-C50C-407E-A947-70E740481C1C}">
                <a14:useLocalDpi xmlns:a14="http://schemas.microsoft.com/office/drawing/2010/main" val="0"/>
              </a:ext>
            </a:extLst>
          </a:blip>
          <a:stretch>
            <a:fillRect/>
          </a:stretch>
        </p:blipFill>
        <p:spPr>
          <a:xfrm>
            <a:off x="1152870" y="2523593"/>
            <a:ext cx="222402" cy="174363"/>
          </a:xfrm>
          <a:prstGeom prst="rect">
            <a:avLst/>
          </a:prstGeom>
        </p:spPr>
      </p:pic>
      <p:pic>
        <p:nvPicPr>
          <p:cNvPr id="15" name="Picture 14"/>
          <p:cNvPicPr>
            <a:picLocks noChangeAspect="1"/>
          </p:cNvPicPr>
          <p:nvPr>
            <p:custDataLst>
              <p:tags r:id="rId5"/>
            </p:custDataLst>
          </p:nvPr>
        </p:nvPicPr>
        <p:blipFill>
          <a:blip r:embed="rId34" cstate="print">
            <a:extLst>
              <a:ext uri="{28A0092B-C50C-407E-A947-70E740481C1C}">
                <a14:useLocalDpi xmlns:a14="http://schemas.microsoft.com/office/drawing/2010/main" val="0"/>
              </a:ext>
            </a:extLst>
          </a:blip>
          <a:stretch>
            <a:fillRect/>
          </a:stretch>
        </p:blipFill>
        <p:spPr>
          <a:xfrm>
            <a:off x="1152870" y="3032617"/>
            <a:ext cx="229519" cy="174363"/>
          </a:xfrm>
          <a:prstGeom prst="rect">
            <a:avLst/>
          </a:prstGeom>
        </p:spPr>
      </p:pic>
      <p:pic>
        <p:nvPicPr>
          <p:cNvPr id="16" name="Picture 15"/>
          <p:cNvPicPr>
            <a:picLocks noChangeAspect="1"/>
          </p:cNvPicPr>
          <p:nvPr>
            <p:custDataLst>
              <p:tags r:id="rId6"/>
            </p:custDataLst>
          </p:nvPr>
        </p:nvPicPr>
        <p:blipFill>
          <a:blip r:embed="rId35" cstate="print">
            <a:extLst>
              <a:ext uri="{28A0092B-C50C-407E-A947-70E740481C1C}">
                <a14:useLocalDpi xmlns:a14="http://schemas.microsoft.com/office/drawing/2010/main" val="0"/>
              </a:ext>
            </a:extLst>
          </a:blip>
          <a:stretch>
            <a:fillRect/>
          </a:stretch>
        </p:blipFill>
        <p:spPr>
          <a:xfrm>
            <a:off x="1152870" y="3516174"/>
            <a:ext cx="231298" cy="177922"/>
          </a:xfrm>
          <a:prstGeom prst="rect">
            <a:avLst/>
          </a:prstGeom>
        </p:spPr>
      </p:pic>
      <p:pic>
        <p:nvPicPr>
          <p:cNvPr id="5" name="Picture 4"/>
          <p:cNvPicPr>
            <a:picLocks noChangeAspect="1"/>
          </p:cNvPicPr>
          <p:nvPr>
            <p:custDataLst>
              <p:tags r:id="rId7"/>
            </p:custDataLst>
          </p:nvPr>
        </p:nvPicPr>
        <p:blipFill>
          <a:blip r:embed="rId36" cstate="print">
            <a:extLst>
              <a:ext uri="{28A0092B-C50C-407E-A947-70E740481C1C}">
                <a14:useLocalDpi xmlns:a14="http://schemas.microsoft.com/office/drawing/2010/main" val="0"/>
              </a:ext>
            </a:extLst>
          </a:blip>
          <a:stretch>
            <a:fillRect/>
          </a:stretch>
        </p:blipFill>
        <p:spPr>
          <a:xfrm>
            <a:off x="1155425" y="1988673"/>
            <a:ext cx="179701" cy="201051"/>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447730573"/>
              </p:ext>
            </p:extLst>
          </p:nvPr>
        </p:nvGraphicFramePr>
        <p:xfrm>
          <a:off x="4447704" y="1865010"/>
          <a:ext cx="2621820" cy="1985932"/>
        </p:xfrm>
        <a:graphic>
          <a:graphicData uri="http://schemas.openxmlformats.org/drawingml/2006/table">
            <a:tbl>
              <a:tblPr firstRow="1" bandRow="1">
                <a:tableStyleId>{5C22544A-7EE6-4342-B048-85BDC9FD1C3A}</a:tableStyleId>
              </a:tblPr>
              <a:tblGrid>
                <a:gridCol w="655455">
                  <a:extLst>
                    <a:ext uri="{9D8B030D-6E8A-4147-A177-3AD203B41FA5}">
                      <a16:colId xmlns:a16="http://schemas.microsoft.com/office/drawing/2014/main" val="20000"/>
                    </a:ext>
                  </a:extLst>
                </a:gridCol>
                <a:gridCol w="655455">
                  <a:extLst>
                    <a:ext uri="{9D8B030D-6E8A-4147-A177-3AD203B41FA5}">
                      <a16:colId xmlns:a16="http://schemas.microsoft.com/office/drawing/2014/main" val="20001"/>
                    </a:ext>
                  </a:extLst>
                </a:gridCol>
                <a:gridCol w="655455">
                  <a:extLst>
                    <a:ext uri="{9D8B030D-6E8A-4147-A177-3AD203B41FA5}">
                      <a16:colId xmlns:a16="http://schemas.microsoft.com/office/drawing/2014/main" val="20002"/>
                    </a:ext>
                  </a:extLst>
                </a:gridCol>
                <a:gridCol w="655455">
                  <a:extLst>
                    <a:ext uri="{9D8B030D-6E8A-4147-A177-3AD203B41FA5}">
                      <a16:colId xmlns:a16="http://schemas.microsoft.com/office/drawing/2014/main" val="20003"/>
                    </a:ext>
                  </a:extLst>
                </a:gridCol>
              </a:tblGrid>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6483">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custDataLst>
              <p:tags r:id="rId8"/>
            </p:custDataLst>
          </p:nvPr>
        </p:nvPicPr>
        <p:blipFill>
          <a:blip r:embed="rId30" cstate="print">
            <a:extLst>
              <a:ext uri="{28A0092B-C50C-407E-A947-70E740481C1C}">
                <a14:useLocalDpi xmlns:a14="http://schemas.microsoft.com/office/drawing/2010/main" val="0"/>
              </a:ext>
            </a:extLst>
          </a:blip>
          <a:stretch>
            <a:fillRect/>
          </a:stretch>
        </p:blipFill>
        <p:spPr>
          <a:xfrm>
            <a:off x="5328763" y="1990750"/>
            <a:ext cx="240194" cy="249090"/>
          </a:xfrm>
          <a:prstGeom prst="rect">
            <a:avLst/>
          </a:prstGeom>
        </p:spPr>
      </p:pic>
      <p:pic>
        <p:nvPicPr>
          <p:cNvPr id="20" name="Picture 19"/>
          <p:cNvPicPr>
            <a:picLocks noChangeAspect="1"/>
          </p:cNvPicPr>
          <p:nvPr>
            <p:custDataLst>
              <p:tags r:id="rId9"/>
            </p:custDataLst>
          </p:nvPr>
        </p:nvPicPr>
        <p:blipFill>
          <a:blip r:embed="rId31" cstate="print">
            <a:extLst>
              <a:ext uri="{28A0092B-C50C-407E-A947-70E740481C1C}">
                <a14:useLocalDpi xmlns:a14="http://schemas.microsoft.com/office/drawing/2010/main" val="0"/>
              </a:ext>
            </a:extLst>
          </a:blip>
          <a:stretch>
            <a:fillRect/>
          </a:stretch>
        </p:blipFill>
        <p:spPr>
          <a:xfrm>
            <a:off x="5967108" y="1990750"/>
            <a:ext cx="247311" cy="249090"/>
          </a:xfrm>
          <a:prstGeom prst="rect">
            <a:avLst/>
          </a:prstGeom>
        </p:spPr>
      </p:pic>
      <p:pic>
        <p:nvPicPr>
          <p:cNvPr id="21" name="Picture 20"/>
          <p:cNvPicPr>
            <a:picLocks noChangeAspect="1"/>
          </p:cNvPicPr>
          <p:nvPr>
            <p:custDataLst>
              <p:tags r:id="rId10"/>
            </p:custDataLst>
          </p:nvPr>
        </p:nvPicPr>
        <p:blipFill>
          <a:blip r:embed="rId32" cstate="print">
            <a:extLst>
              <a:ext uri="{28A0092B-C50C-407E-A947-70E740481C1C}">
                <a14:useLocalDpi xmlns:a14="http://schemas.microsoft.com/office/drawing/2010/main" val="0"/>
              </a:ext>
            </a:extLst>
          </a:blip>
          <a:stretch>
            <a:fillRect/>
          </a:stretch>
        </p:blipFill>
        <p:spPr>
          <a:xfrm>
            <a:off x="6612570" y="1988971"/>
            <a:ext cx="249090" cy="252649"/>
          </a:xfrm>
          <a:prstGeom prst="rect">
            <a:avLst/>
          </a:prstGeom>
        </p:spPr>
      </p:pic>
      <p:pic>
        <p:nvPicPr>
          <p:cNvPr id="22" name="Picture 21"/>
          <p:cNvPicPr>
            <a:picLocks noChangeAspect="1"/>
          </p:cNvPicPr>
          <p:nvPr>
            <p:custDataLst>
              <p:tags r:id="rId11"/>
            </p:custDataLst>
          </p:nvPr>
        </p:nvPicPr>
        <p:blipFill>
          <a:blip r:embed="rId33" cstate="print">
            <a:extLst>
              <a:ext uri="{28A0092B-C50C-407E-A947-70E740481C1C}">
                <a14:useLocalDpi xmlns:a14="http://schemas.microsoft.com/office/drawing/2010/main" val="0"/>
              </a:ext>
            </a:extLst>
          </a:blip>
          <a:stretch>
            <a:fillRect/>
          </a:stretch>
        </p:blipFill>
        <p:spPr>
          <a:xfrm>
            <a:off x="4607358" y="2539300"/>
            <a:ext cx="222402" cy="174363"/>
          </a:xfrm>
          <a:prstGeom prst="rect">
            <a:avLst/>
          </a:prstGeom>
        </p:spPr>
      </p:pic>
      <p:pic>
        <p:nvPicPr>
          <p:cNvPr id="23" name="Picture 22"/>
          <p:cNvPicPr>
            <a:picLocks noChangeAspect="1"/>
          </p:cNvPicPr>
          <p:nvPr>
            <p:custDataLst>
              <p:tags r:id="rId12"/>
            </p:custDataLst>
          </p:nvPr>
        </p:nvPicPr>
        <p:blipFill>
          <a:blip r:embed="rId34" cstate="print">
            <a:extLst>
              <a:ext uri="{28A0092B-C50C-407E-A947-70E740481C1C}">
                <a14:useLocalDpi xmlns:a14="http://schemas.microsoft.com/office/drawing/2010/main" val="0"/>
              </a:ext>
            </a:extLst>
          </a:blip>
          <a:stretch>
            <a:fillRect/>
          </a:stretch>
        </p:blipFill>
        <p:spPr>
          <a:xfrm>
            <a:off x="4607358" y="3048324"/>
            <a:ext cx="229519" cy="174363"/>
          </a:xfrm>
          <a:prstGeom prst="rect">
            <a:avLst/>
          </a:prstGeom>
        </p:spPr>
      </p:pic>
      <p:pic>
        <p:nvPicPr>
          <p:cNvPr id="24" name="Picture 23"/>
          <p:cNvPicPr>
            <a:picLocks noChangeAspect="1"/>
          </p:cNvPicPr>
          <p:nvPr>
            <p:custDataLst>
              <p:tags r:id="rId13"/>
            </p:custDataLst>
          </p:nvPr>
        </p:nvPicPr>
        <p:blipFill>
          <a:blip r:embed="rId35" cstate="print">
            <a:extLst>
              <a:ext uri="{28A0092B-C50C-407E-A947-70E740481C1C}">
                <a14:useLocalDpi xmlns:a14="http://schemas.microsoft.com/office/drawing/2010/main" val="0"/>
              </a:ext>
            </a:extLst>
          </a:blip>
          <a:stretch>
            <a:fillRect/>
          </a:stretch>
        </p:blipFill>
        <p:spPr>
          <a:xfrm>
            <a:off x="4607358" y="3531881"/>
            <a:ext cx="231298" cy="177922"/>
          </a:xfrm>
          <a:prstGeom prst="rect">
            <a:avLst/>
          </a:prstGeom>
        </p:spPr>
      </p:pic>
      <p:pic>
        <p:nvPicPr>
          <p:cNvPr id="25" name="Picture 24"/>
          <p:cNvPicPr>
            <a:picLocks noChangeAspect="1"/>
          </p:cNvPicPr>
          <p:nvPr>
            <p:custDataLst>
              <p:tags r:id="rId14"/>
            </p:custDataLst>
          </p:nvPr>
        </p:nvPicPr>
        <p:blipFill>
          <a:blip r:embed="rId36" cstate="print">
            <a:extLst>
              <a:ext uri="{28A0092B-C50C-407E-A947-70E740481C1C}">
                <a14:useLocalDpi xmlns:a14="http://schemas.microsoft.com/office/drawing/2010/main" val="0"/>
              </a:ext>
            </a:extLst>
          </a:blip>
          <a:stretch>
            <a:fillRect/>
          </a:stretch>
        </p:blipFill>
        <p:spPr>
          <a:xfrm>
            <a:off x="4609913" y="2004380"/>
            <a:ext cx="179701" cy="201051"/>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1648630417"/>
              </p:ext>
            </p:extLst>
          </p:nvPr>
        </p:nvGraphicFramePr>
        <p:xfrm>
          <a:off x="993216" y="4282135"/>
          <a:ext cx="2621820" cy="1985932"/>
        </p:xfrm>
        <a:graphic>
          <a:graphicData uri="http://schemas.openxmlformats.org/drawingml/2006/table">
            <a:tbl>
              <a:tblPr firstRow="1" bandRow="1">
                <a:tableStyleId>{5C22544A-7EE6-4342-B048-85BDC9FD1C3A}</a:tableStyleId>
              </a:tblPr>
              <a:tblGrid>
                <a:gridCol w="655455">
                  <a:extLst>
                    <a:ext uri="{9D8B030D-6E8A-4147-A177-3AD203B41FA5}">
                      <a16:colId xmlns:a16="http://schemas.microsoft.com/office/drawing/2014/main" val="20000"/>
                    </a:ext>
                  </a:extLst>
                </a:gridCol>
                <a:gridCol w="655455">
                  <a:extLst>
                    <a:ext uri="{9D8B030D-6E8A-4147-A177-3AD203B41FA5}">
                      <a16:colId xmlns:a16="http://schemas.microsoft.com/office/drawing/2014/main" val="20001"/>
                    </a:ext>
                  </a:extLst>
                </a:gridCol>
                <a:gridCol w="655455">
                  <a:extLst>
                    <a:ext uri="{9D8B030D-6E8A-4147-A177-3AD203B41FA5}">
                      <a16:colId xmlns:a16="http://schemas.microsoft.com/office/drawing/2014/main" val="20002"/>
                    </a:ext>
                  </a:extLst>
                </a:gridCol>
                <a:gridCol w="655455">
                  <a:extLst>
                    <a:ext uri="{9D8B030D-6E8A-4147-A177-3AD203B41FA5}">
                      <a16:colId xmlns:a16="http://schemas.microsoft.com/office/drawing/2014/main" val="20003"/>
                    </a:ext>
                  </a:extLst>
                </a:gridCol>
              </a:tblGrid>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6483">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7" name="Picture 26"/>
          <p:cNvPicPr>
            <a:picLocks noChangeAspect="1"/>
          </p:cNvPicPr>
          <p:nvPr>
            <p:custDataLst>
              <p:tags r:id="rId15"/>
            </p:custDataLst>
          </p:nvPr>
        </p:nvPicPr>
        <p:blipFill>
          <a:blip r:embed="rId30" cstate="print">
            <a:extLst>
              <a:ext uri="{28A0092B-C50C-407E-A947-70E740481C1C}">
                <a14:useLocalDpi xmlns:a14="http://schemas.microsoft.com/office/drawing/2010/main" val="0"/>
              </a:ext>
            </a:extLst>
          </a:blip>
          <a:stretch>
            <a:fillRect/>
          </a:stretch>
        </p:blipFill>
        <p:spPr>
          <a:xfrm>
            <a:off x="1874275" y="4407875"/>
            <a:ext cx="240194" cy="249090"/>
          </a:xfrm>
          <a:prstGeom prst="rect">
            <a:avLst/>
          </a:prstGeom>
        </p:spPr>
      </p:pic>
      <p:pic>
        <p:nvPicPr>
          <p:cNvPr id="28" name="Picture 27"/>
          <p:cNvPicPr>
            <a:picLocks noChangeAspect="1"/>
          </p:cNvPicPr>
          <p:nvPr>
            <p:custDataLst>
              <p:tags r:id="rId16"/>
            </p:custDataLst>
          </p:nvPr>
        </p:nvPicPr>
        <p:blipFill>
          <a:blip r:embed="rId31" cstate="print">
            <a:extLst>
              <a:ext uri="{28A0092B-C50C-407E-A947-70E740481C1C}">
                <a14:useLocalDpi xmlns:a14="http://schemas.microsoft.com/office/drawing/2010/main" val="0"/>
              </a:ext>
            </a:extLst>
          </a:blip>
          <a:stretch>
            <a:fillRect/>
          </a:stretch>
        </p:blipFill>
        <p:spPr>
          <a:xfrm>
            <a:off x="2512620" y="4407875"/>
            <a:ext cx="247311" cy="249090"/>
          </a:xfrm>
          <a:prstGeom prst="rect">
            <a:avLst/>
          </a:prstGeom>
        </p:spPr>
      </p:pic>
      <p:pic>
        <p:nvPicPr>
          <p:cNvPr id="29" name="Picture 28"/>
          <p:cNvPicPr>
            <a:picLocks noChangeAspect="1"/>
          </p:cNvPicPr>
          <p:nvPr>
            <p:custDataLst>
              <p:tags r:id="rId17"/>
            </p:custDataLst>
          </p:nvPr>
        </p:nvPicPr>
        <p:blipFill>
          <a:blip r:embed="rId32" cstate="print">
            <a:extLst>
              <a:ext uri="{28A0092B-C50C-407E-A947-70E740481C1C}">
                <a14:useLocalDpi xmlns:a14="http://schemas.microsoft.com/office/drawing/2010/main" val="0"/>
              </a:ext>
            </a:extLst>
          </a:blip>
          <a:stretch>
            <a:fillRect/>
          </a:stretch>
        </p:blipFill>
        <p:spPr>
          <a:xfrm>
            <a:off x="3158082" y="4406096"/>
            <a:ext cx="249090" cy="252649"/>
          </a:xfrm>
          <a:prstGeom prst="rect">
            <a:avLst/>
          </a:prstGeom>
        </p:spPr>
      </p:pic>
      <p:pic>
        <p:nvPicPr>
          <p:cNvPr id="30" name="Picture 29"/>
          <p:cNvPicPr>
            <a:picLocks noChangeAspect="1"/>
          </p:cNvPicPr>
          <p:nvPr>
            <p:custDataLst>
              <p:tags r:id="rId18"/>
            </p:custDataLst>
          </p:nvPr>
        </p:nvPicPr>
        <p:blipFill>
          <a:blip r:embed="rId33" cstate="print">
            <a:extLst>
              <a:ext uri="{28A0092B-C50C-407E-A947-70E740481C1C}">
                <a14:useLocalDpi xmlns:a14="http://schemas.microsoft.com/office/drawing/2010/main" val="0"/>
              </a:ext>
            </a:extLst>
          </a:blip>
          <a:stretch>
            <a:fillRect/>
          </a:stretch>
        </p:blipFill>
        <p:spPr>
          <a:xfrm>
            <a:off x="1152870" y="4956425"/>
            <a:ext cx="222402" cy="174363"/>
          </a:xfrm>
          <a:prstGeom prst="rect">
            <a:avLst/>
          </a:prstGeom>
        </p:spPr>
      </p:pic>
      <p:pic>
        <p:nvPicPr>
          <p:cNvPr id="31" name="Picture 30"/>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1152870" y="5465449"/>
            <a:ext cx="229519" cy="174363"/>
          </a:xfrm>
          <a:prstGeom prst="rect">
            <a:avLst/>
          </a:prstGeom>
        </p:spPr>
      </p:pic>
      <p:pic>
        <p:nvPicPr>
          <p:cNvPr id="32" name="Picture 31"/>
          <p:cNvPicPr>
            <a:picLocks noChangeAspect="1"/>
          </p:cNvPicPr>
          <p:nvPr>
            <p:custDataLst>
              <p:tags r:id="rId20"/>
            </p:custDataLst>
          </p:nvPr>
        </p:nvPicPr>
        <p:blipFill>
          <a:blip r:embed="rId35" cstate="print">
            <a:extLst>
              <a:ext uri="{28A0092B-C50C-407E-A947-70E740481C1C}">
                <a14:useLocalDpi xmlns:a14="http://schemas.microsoft.com/office/drawing/2010/main" val="0"/>
              </a:ext>
            </a:extLst>
          </a:blip>
          <a:stretch>
            <a:fillRect/>
          </a:stretch>
        </p:blipFill>
        <p:spPr>
          <a:xfrm>
            <a:off x="1152870" y="5949006"/>
            <a:ext cx="231298" cy="177922"/>
          </a:xfrm>
          <a:prstGeom prst="rect">
            <a:avLst/>
          </a:prstGeom>
        </p:spPr>
      </p:pic>
      <p:pic>
        <p:nvPicPr>
          <p:cNvPr id="33" name="Picture 32"/>
          <p:cNvPicPr>
            <a:picLocks noChangeAspect="1"/>
          </p:cNvPicPr>
          <p:nvPr>
            <p:custDataLst>
              <p:tags r:id="rId21"/>
            </p:custDataLst>
          </p:nvPr>
        </p:nvPicPr>
        <p:blipFill>
          <a:blip r:embed="rId36" cstate="print">
            <a:extLst>
              <a:ext uri="{28A0092B-C50C-407E-A947-70E740481C1C}">
                <a14:useLocalDpi xmlns:a14="http://schemas.microsoft.com/office/drawing/2010/main" val="0"/>
              </a:ext>
            </a:extLst>
          </a:blip>
          <a:stretch>
            <a:fillRect/>
          </a:stretch>
        </p:blipFill>
        <p:spPr>
          <a:xfrm>
            <a:off x="1155425" y="4421505"/>
            <a:ext cx="179701" cy="201051"/>
          </a:xfrm>
          <a:prstGeom prst="rect">
            <a:avLst/>
          </a:prstGeom>
        </p:spPr>
      </p:pic>
      <p:graphicFrame>
        <p:nvGraphicFramePr>
          <p:cNvPr id="34" name="Table 33"/>
          <p:cNvGraphicFramePr>
            <a:graphicFrameLocks noGrp="1"/>
          </p:cNvGraphicFramePr>
          <p:nvPr>
            <p:extLst>
              <p:ext uri="{D42A27DB-BD31-4B8C-83A1-F6EECF244321}">
                <p14:modId xmlns:p14="http://schemas.microsoft.com/office/powerpoint/2010/main" val="3816753108"/>
              </p:ext>
            </p:extLst>
          </p:nvPr>
        </p:nvGraphicFramePr>
        <p:xfrm>
          <a:off x="4447704" y="4297842"/>
          <a:ext cx="2621820" cy="1985932"/>
        </p:xfrm>
        <a:graphic>
          <a:graphicData uri="http://schemas.openxmlformats.org/drawingml/2006/table">
            <a:tbl>
              <a:tblPr firstRow="1" bandRow="1">
                <a:tableStyleId>{5C22544A-7EE6-4342-B048-85BDC9FD1C3A}</a:tableStyleId>
              </a:tblPr>
              <a:tblGrid>
                <a:gridCol w="655455">
                  <a:extLst>
                    <a:ext uri="{9D8B030D-6E8A-4147-A177-3AD203B41FA5}">
                      <a16:colId xmlns:a16="http://schemas.microsoft.com/office/drawing/2014/main" val="20000"/>
                    </a:ext>
                  </a:extLst>
                </a:gridCol>
                <a:gridCol w="655455">
                  <a:extLst>
                    <a:ext uri="{9D8B030D-6E8A-4147-A177-3AD203B41FA5}">
                      <a16:colId xmlns:a16="http://schemas.microsoft.com/office/drawing/2014/main" val="20001"/>
                    </a:ext>
                  </a:extLst>
                </a:gridCol>
                <a:gridCol w="655455">
                  <a:extLst>
                    <a:ext uri="{9D8B030D-6E8A-4147-A177-3AD203B41FA5}">
                      <a16:colId xmlns:a16="http://schemas.microsoft.com/office/drawing/2014/main" val="20002"/>
                    </a:ext>
                  </a:extLst>
                </a:gridCol>
                <a:gridCol w="655455">
                  <a:extLst>
                    <a:ext uri="{9D8B030D-6E8A-4147-A177-3AD203B41FA5}">
                      <a16:colId xmlns:a16="http://schemas.microsoft.com/office/drawing/2014/main" val="20003"/>
                    </a:ext>
                  </a:extLst>
                </a:gridCol>
              </a:tblGrid>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6483">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6483">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35" name="Picture 34"/>
          <p:cNvPicPr>
            <a:picLocks noChangeAspect="1"/>
          </p:cNvPicPr>
          <p:nvPr>
            <p:custDataLst>
              <p:tags r:id="rId22"/>
            </p:custDataLst>
          </p:nvPr>
        </p:nvPicPr>
        <p:blipFill>
          <a:blip r:embed="rId30" cstate="print">
            <a:extLst>
              <a:ext uri="{28A0092B-C50C-407E-A947-70E740481C1C}">
                <a14:useLocalDpi xmlns:a14="http://schemas.microsoft.com/office/drawing/2010/main" val="0"/>
              </a:ext>
            </a:extLst>
          </a:blip>
          <a:stretch>
            <a:fillRect/>
          </a:stretch>
        </p:blipFill>
        <p:spPr>
          <a:xfrm>
            <a:off x="5328763" y="4423582"/>
            <a:ext cx="240194" cy="249090"/>
          </a:xfrm>
          <a:prstGeom prst="rect">
            <a:avLst/>
          </a:prstGeom>
        </p:spPr>
      </p:pic>
      <p:pic>
        <p:nvPicPr>
          <p:cNvPr id="36" name="Picture 35"/>
          <p:cNvPicPr>
            <a:picLocks noChangeAspect="1"/>
          </p:cNvPicPr>
          <p:nvPr>
            <p:custDataLst>
              <p:tags r:id="rId23"/>
            </p:custDataLst>
          </p:nvPr>
        </p:nvPicPr>
        <p:blipFill>
          <a:blip r:embed="rId31" cstate="print">
            <a:extLst>
              <a:ext uri="{28A0092B-C50C-407E-A947-70E740481C1C}">
                <a14:useLocalDpi xmlns:a14="http://schemas.microsoft.com/office/drawing/2010/main" val="0"/>
              </a:ext>
            </a:extLst>
          </a:blip>
          <a:stretch>
            <a:fillRect/>
          </a:stretch>
        </p:blipFill>
        <p:spPr>
          <a:xfrm>
            <a:off x="5967108" y="4423582"/>
            <a:ext cx="247311" cy="249090"/>
          </a:xfrm>
          <a:prstGeom prst="rect">
            <a:avLst/>
          </a:prstGeom>
        </p:spPr>
      </p:pic>
      <p:pic>
        <p:nvPicPr>
          <p:cNvPr id="37" name="Picture 36"/>
          <p:cNvPicPr>
            <a:picLocks noChangeAspect="1"/>
          </p:cNvPicPr>
          <p:nvPr>
            <p:custDataLst>
              <p:tags r:id="rId24"/>
            </p:custDataLst>
          </p:nvPr>
        </p:nvPicPr>
        <p:blipFill>
          <a:blip r:embed="rId32" cstate="print">
            <a:extLst>
              <a:ext uri="{28A0092B-C50C-407E-A947-70E740481C1C}">
                <a14:useLocalDpi xmlns:a14="http://schemas.microsoft.com/office/drawing/2010/main" val="0"/>
              </a:ext>
            </a:extLst>
          </a:blip>
          <a:stretch>
            <a:fillRect/>
          </a:stretch>
        </p:blipFill>
        <p:spPr>
          <a:xfrm>
            <a:off x="6612570" y="4421803"/>
            <a:ext cx="249090" cy="252649"/>
          </a:xfrm>
          <a:prstGeom prst="rect">
            <a:avLst/>
          </a:prstGeom>
        </p:spPr>
      </p:pic>
      <p:pic>
        <p:nvPicPr>
          <p:cNvPr id="38" name="Picture 37"/>
          <p:cNvPicPr>
            <a:picLocks noChangeAspect="1"/>
          </p:cNvPicPr>
          <p:nvPr>
            <p:custDataLst>
              <p:tags r:id="rId25"/>
            </p:custDataLst>
          </p:nvPr>
        </p:nvPicPr>
        <p:blipFill>
          <a:blip r:embed="rId33" cstate="print">
            <a:extLst>
              <a:ext uri="{28A0092B-C50C-407E-A947-70E740481C1C}">
                <a14:useLocalDpi xmlns:a14="http://schemas.microsoft.com/office/drawing/2010/main" val="0"/>
              </a:ext>
            </a:extLst>
          </a:blip>
          <a:stretch>
            <a:fillRect/>
          </a:stretch>
        </p:blipFill>
        <p:spPr>
          <a:xfrm>
            <a:off x="4607358" y="4972132"/>
            <a:ext cx="222402" cy="174363"/>
          </a:xfrm>
          <a:prstGeom prst="rect">
            <a:avLst/>
          </a:prstGeom>
        </p:spPr>
      </p:pic>
      <p:pic>
        <p:nvPicPr>
          <p:cNvPr id="39" name="Picture 38"/>
          <p:cNvPicPr>
            <a:picLocks noChangeAspect="1"/>
          </p:cNvPicPr>
          <p:nvPr>
            <p:custDataLst>
              <p:tags r:id="rId26"/>
            </p:custDataLst>
          </p:nvPr>
        </p:nvPicPr>
        <p:blipFill>
          <a:blip r:embed="rId34" cstate="print">
            <a:extLst>
              <a:ext uri="{28A0092B-C50C-407E-A947-70E740481C1C}">
                <a14:useLocalDpi xmlns:a14="http://schemas.microsoft.com/office/drawing/2010/main" val="0"/>
              </a:ext>
            </a:extLst>
          </a:blip>
          <a:stretch>
            <a:fillRect/>
          </a:stretch>
        </p:blipFill>
        <p:spPr>
          <a:xfrm>
            <a:off x="4607358" y="5481156"/>
            <a:ext cx="229519" cy="174363"/>
          </a:xfrm>
          <a:prstGeom prst="rect">
            <a:avLst/>
          </a:prstGeom>
        </p:spPr>
      </p:pic>
      <p:pic>
        <p:nvPicPr>
          <p:cNvPr id="40" name="Picture 39"/>
          <p:cNvPicPr>
            <a:picLocks noChangeAspect="1"/>
          </p:cNvPicPr>
          <p:nvPr>
            <p:custDataLst>
              <p:tags r:id="rId27"/>
            </p:custDataLst>
          </p:nvPr>
        </p:nvPicPr>
        <p:blipFill>
          <a:blip r:embed="rId35" cstate="print">
            <a:extLst>
              <a:ext uri="{28A0092B-C50C-407E-A947-70E740481C1C}">
                <a14:useLocalDpi xmlns:a14="http://schemas.microsoft.com/office/drawing/2010/main" val="0"/>
              </a:ext>
            </a:extLst>
          </a:blip>
          <a:stretch>
            <a:fillRect/>
          </a:stretch>
        </p:blipFill>
        <p:spPr>
          <a:xfrm>
            <a:off x="4607358" y="5964713"/>
            <a:ext cx="231298" cy="177922"/>
          </a:xfrm>
          <a:prstGeom prst="rect">
            <a:avLst/>
          </a:prstGeom>
        </p:spPr>
      </p:pic>
      <p:pic>
        <p:nvPicPr>
          <p:cNvPr id="41" name="Picture 40"/>
          <p:cNvPicPr>
            <a:picLocks noChangeAspect="1"/>
          </p:cNvPicPr>
          <p:nvPr>
            <p:custDataLst>
              <p:tags r:id="rId28"/>
            </p:custDataLst>
          </p:nvPr>
        </p:nvPicPr>
        <p:blipFill>
          <a:blip r:embed="rId36" cstate="print">
            <a:extLst>
              <a:ext uri="{28A0092B-C50C-407E-A947-70E740481C1C}">
                <a14:useLocalDpi xmlns:a14="http://schemas.microsoft.com/office/drawing/2010/main" val="0"/>
              </a:ext>
            </a:extLst>
          </a:blip>
          <a:stretch>
            <a:fillRect/>
          </a:stretch>
        </p:blipFill>
        <p:spPr>
          <a:xfrm>
            <a:off x="4609913" y="4437212"/>
            <a:ext cx="179701" cy="201051"/>
          </a:xfrm>
          <a:prstGeom prst="rect">
            <a:avLst/>
          </a:prstGeom>
        </p:spPr>
      </p:pic>
      <p:sp>
        <p:nvSpPr>
          <p:cNvPr id="42" name="Content Placeholder 2"/>
          <p:cNvSpPr txBox="1">
            <a:spLocks/>
          </p:cNvSpPr>
          <p:nvPr/>
        </p:nvSpPr>
        <p:spPr>
          <a:xfrm>
            <a:off x="7931945" y="2335664"/>
            <a:ext cx="3574256" cy="1301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t>Non-degenerate</a:t>
            </a:r>
          </a:p>
          <a:p>
            <a:pPr marL="0" indent="0">
              <a:buNone/>
            </a:pPr>
            <a:r>
              <a:rPr lang="en-GB" sz="3600" dirty="0"/>
              <a:t>languages</a:t>
            </a:r>
          </a:p>
        </p:txBody>
      </p:sp>
      <p:sp>
        <p:nvSpPr>
          <p:cNvPr id="43" name="Content Placeholder 2"/>
          <p:cNvSpPr txBox="1">
            <a:spLocks/>
          </p:cNvSpPr>
          <p:nvPr/>
        </p:nvSpPr>
        <p:spPr>
          <a:xfrm>
            <a:off x="7931945" y="4779166"/>
            <a:ext cx="2907506" cy="1311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t>Degenerate </a:t>
            </a:r>
          </a:p>
          <a:p>
            <a:pPr marL="0" indent="0">
              <a:buNone/>
            </a:pPr>
            <a:r>
              <a:rPr lang="en-GB" sz="3600" dirty="0"/>
              <a:t>languages</a:t>
            </a:r>
          </a:p>
        </p:txBody>
      </p:sp>
      <p:cxnSp>
        <p:nvCxnSpPr>
          <p:cNvPr id="45" name="Straight Connector 44"/>
          <p:cNvCxnSpPr/>
          <p:nvPr/>
        </p:nvCxnSpPr>
        <p:spPr>
          <a:xfrm>
            <a:off x="552450" y="4019550"/>
            <a:ext cx="10953751"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49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model: IL with gradable adjectives</a:t>
            </a:r>
          </a:p>
        </p:txBody>
      </p:sp>
      <p:sp>
        <p:nvSpPr>
          <p:cNvPr id="7" name="Content Placeholder 2"/>
          <p:cNvSpPr txBox="1">
            <a:spLocks/>
          </p:cNvSpPr>
          <p:nvPr/>
        </p:nvSpPr>
        <p:spPr>
          <a:xfrm>
            <a:off x="6505477" y="3462236"/>
            <a:ext cx="4848323" cy="847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400" dirty="0"/>
              <a:t>Not quite right!</a:t>
            </a:r>
          </a:p>
        </p:txBody>
      </p:sp>
      <p:pic>
        <p:nvPicPr>
          <p:cNvPr id="6" name="Picture 5"/>
          <p:cNvPicPr>
            <a:picLocks noChangeAspect="1"/>
          </p:cNvPicPr>
          <p:nvPr/>
        </p:nvPicPr>
        <p:blipFill rotWithShape="1">
          <a:blip r:embed="rId2">
            <a:clrChange>
              <a:clrFrom>
                <a:srgbClr val="FFFFFF"/>
              </a:clrFrom>
              <a:clrTo>
                <a:srgbClr val="FFFFFF">
                  <a:alpha val="0"/>
                </a:srgbClr>
              </a:clrTo>
            </a:clrChange>
          </a:blip>
          <a:srcRect l="-1" r="-1291" b="316"/>
          <a:stretch/>
        </p:blipFill>
        <p:spPr>
          <a:xfrm>
            <a:off x="980307" y="2063853"/>
            <a:ext cx="5373926" cy="4044847"/>
          </a:xfrm>
          <a:prstGeom prst="rect">
            <a:avLst/>
          </a:prstGeom>
        </p:spPr>
      </p:pic>
    </p:spTree>
    <p:extLst>
      <p:ext uri="{BB962C8B-B14F-4D97-AF65-F5344CB8AC3E}">
        <p14:creationId xmlns:p14="http://schemas.microsoft.com/office/powerpoint/2010/main" val="19395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functional explanation</a:t>
            </a:r>
          </a:p>
        </p:txBody>
      </p:sp>
      <p:cxnSp>
        <p:nvCxnSpPr>
          <p:cNvPr id="18" name="Straight Arrow Connector 17"/>
          <p:cNvCxnSpPr/>
          <p:nvPr/>
        </p:nvCxnSpPr>
        <p:spPr>
          <a:xfrm>
            <a:off x="7361220" y="3198259"/>
            <a:ext cx="766757" cy="3037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04756" y="3125817"/>
            <a:ext cx="3516086" cy="1077218"/>
          </a:xfrm>
          <a:prstGeom prst="rect">
            <a:avLst/>
          </a:prstGeom>
          <a:noFill/>
        </p:spPr>
        <p:txBody>
          <a:bodyPr wrap="square" rtlCol="0">
            <a:spAutoFit/>
          </a:bodyPr>
          <a:lstStyle/>
          <a:p>
            <a:r>
              <a:rPr lang="en-GB" sz="3200" i="1" dirty="0"/>
              <a:t>standard</a:t>
            </a:r>
            <a:r>
              <a:rPr lang="en-GB" sz="3200" dirty="0"/>
              <a:t> is monotonic</a:t>
            </a:r>
            <a:endParaRPr lang="en-GB" sz="3200" i="1" dirty="0"/>
          </a:p>
        </p:txBody>
      </p:sp>
      <p:grpSp>
        <p:nvGrpSpPr>
          <p:cNvPr id="20" name="Group 19"/>
          <p:cNvGrpSpPr/>
          <p:nvPr/>
        </p:nvGrpSpPr>
        <p:grpSpPr>
          <a:xfrm>
            <a:off x="590442" y="2614571"/>
            <a:ext cx="4457223" cy="1077218"/>
            <a:chOff x="885621" y="1986853"/>
            <a:chExt cx="4457223" cy="1077218"/>
          </a:xfrm>
        </p:grpSpPr>
        <p:sp>
          <p:nvSpPr>
            <p:cNvPr id="28" name="TextBox 27"/>
            <p:cNvSpPr txBox="1"/>
            <p:nvPr/>
          </p:nvSpPr>
          <p:spPr>
            <a:xfrm>
              <a:off x="885621" y="1986853"/>
              <a:ext cx="3537857" cy="1077218"/>
            </a:xfrm>
            <a:prstGeom prst="rect">
              <a:avLst/>
            </a:prstGeom>
            <a:noFill/>
          </p:spPr>
          <p:txBody>
            <a:bodyPr wrap="square" rtlCol="0">
              <a:spAutoFit/>
            </a:bodyPr>
            <a:lstStyle/>
            <a:p>
              <a:pPr algn="ctr"/>
              <a:r>
                <a:rPr lang="en-GB" sz="3200" dirty="0"/>
                <a:t>Monotone is cognitively simple</a:t>
              </a:r>
            </a:p>
          </p:txBody>
        </p:sp>
        <p:cxnSp>
          <p:nvCxnSpPr>
            <p:cNvPr id="29" name="Straight Arrow Connector 28"/>
            <p:cNvCxnSpPr/>
            <p:nvPr/>
          </p:nvCxnSpPr>
          <p:spPr>
            <a:xfrm>
              <a:off x="4591730" y="2530140"/>
              <a:ext cx="751114" cy="15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724336" y="4299015"/>
            <a:ext cx="7016177" cy="1384995"/>
            <a:chOff x="1018154" y="2663533"/>
            <a:chExt cx="7016177" cy="1384995"/>
          </a:xfrm>
        </p:grpSpPr>
        <p:sp>
          <p:nvSpPr>
            <p:cNvPr id="23" name="TextBox 22"/>
            <p:cNvSpPr txBox="1"/>
            <p:nvPr/>
          </p:nvSpPr>
          <p:spPr>
            <a:xfrm>
              <a:off x="1018154" y="2750834"/>
              <a:ext cx="3537857" cy="1077218"/>
            </a:xfrm>
            <a:prstGeom prst="rect">
              <a:avLst/>
            </a:prstGeom>
            <a:noFill/>
          </p:spPr>
          <p:txBody>
            <a:bodyPr wrap="square" rtlCol="0">
              <a:spAutoFit/>
            </a:bodyPr>
            <a:lstStyle/>
            <a:p>
              <a:pPr algn="ctr"/>
              <a:r>
                <a:rPr lang="en-GB" sz="3200" dirty="0"/>
                <a:t>Degenerate is uninformative</a:t>
              </a:r>
            </a:p>
          </p:txBody>
        </p:sp>
        <p:cxnSp>
          <p:nvCxnSpPr>
            <p:cNvPr id="26" name="Straight Arrow Connector 25"/>
            <p:cNvCxnSpPr/>
            <p:nvPr/>
          </p:nvCxnSpPr>
          <p:spPr>
            <a:xfrm>
              <a:off x="4374020" y="3364707"/>
              <a:ext cx="751114" cy="15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91288" y="2663533"/>
              <a:ext cx="3043043" cy="1384995"/>
            </a:xfrm>
            <a:prstGeom prst="rect">
              <a:avLst/>
            </a:prstGeom>
            <a:noFill/>
          </p:spPr>
          <p:txBody>
            <a:bodyPr wrap="square" rtlCol="0">
              <a:spAutoFit/>
            </a:bodyPr>
            <a:lstStyle/>
            <a:p>
              <a:pPr algn="ctr"/>
              <a:r>
                <a:rPr lang="en-GB" sz="2800" dirty="0"/>
                <a:t>Pressure for communicative accuracy</a:t>
              </a:r>
            </a:p>
          </p:txBody>
        </p:sp>
      </p:grpSp>
      <p:cxnSp>
        <p:nvCxnSpPr>
          <p:cNvPr id="22" name="Straight Arrow Connector 21"/>
          <p:cNvCxnSpPr/>
          <p:nvPr/>
        </p:nvCxnSpPr>
        <p:spPr>
          <a:xfrm flipV="1">
            <a:off x="7618059" y="4386649"/>
            <a:ext cx="509918" cy="2920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97919" y="4108442"/>
            <a:ext cx="3516086" cy="584775"/>
          </a:xfrm>
          <a:prstGeom prst="rect">
            <a:avLst/>
          </a:prstGeom>
          <a:noFill/>
        </p:spPr>
        <p:txBody>
          <a:bodyPr wrap="square" rtlCol="0">
            <a:spAutoFit/>
          </a:bodyPr>
          <a:lstStyle/>
          <a:p>
            <a:r>
              <a:rPr lang="en-GB" sz="3200" dirty="0"/>
              <a:t>non-degenerate</a:t>
            </a:r>
            <a:endParaRPr lang="en-GB" sz="3200" i="1" dirty="0"/>
          </a:p>
        </p:txBody>
      </p:sp>
      <p:sp>
        <p:nvSpPr>
          <p:cNvPr id="24" name="TextBox 23"/>
          <p:cNvSpPr txBox="1"/>
          <p:nvPr/>
        </p:nvSpPr>
        <p:spPr>
          <a:xfrm>
            <a:off x="5367184" y="2619248"/>
            <a:ext cx="1703614" cy="1077218"/>
          </a:xfrm>
          <a:prstGeom prst="rect">
            <a:avLst/>
          </a:prstGeom>
          <a:noFill/>
        </p:spPr>
        <p:txBody>
          <a:bodyPr wrap="square" rtlCol="0">
            <a:spAutoFit/>
          </a:bodyPr>
          <a:lstStyle/>
          <a:p>
            <a:pPr algn="ctr"/>
            <a:r>
              <a:rPr lang="en-GB" sz="3200" dirty="0"/>
              <a:t>Iterated learning</a:t>
            </a:r>
          </a:p>
        </p:txBody>
      </p:sp>
      <p:sp>
        <p:nvSpPr>
          <p:cNvPr id="17" name="Rectangle 16"/>
          <p:cNvSpPr/>
          <p:nvPr/>
        </p:nvSpPr>
        <p:spPr>
          <a:xfrm>
            <a:off x="1033437" y="4285318"/>
            <a:ext cx="6577785" cy="14367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9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 model: communication</a:t>
            </a:r>
          </a:p>
        </p:txBody>
      </p:sp>
      <p:pic>
        <p:nvPicPr>
          <p:cNvPr id="6" name="Picture 5"/>
          <p:cNvPicPr>
            <a:picLocks noChangeAspect="1"/>
          </p:cNvPicPr>
          <p:nvPr/>
        </p:nvPicPr>
        <p:blipFill>
          <a:blip r:embed="rId72">
            <a:clrChange>
              <a:clrFrom>
                <a:srgbClr val="FFFFFF"/>
              </a:clrFrom>
              <a:clrTo>
                <a:srgbClr val="FFFFFF">
                  <a:alpha val="0"/>
                </a:srgbClr>
              </a:clrTo>
            </a:clrChange>
          </a:blip>
          <a:stretch>
            <a:fillRect/>
          </a:stretch>
        </p:blipFill>
        <p:spPr>
          <a:xfrm>
            <a:off x="1091670" y="3617132"/>
            <a:ext cx="1182990" cy="1350000"/>
          </a:xfrm>
          <a:prstGeom prst="rect">
            <a:avLst/>
          </a:prstGeom>
        </p:spPr>
      </p:pic>
      <p:pic>
        <p:nvPicPr>
          <p:cNvPr id="7" name="Picture 6"/>
          <p:cNvPicPr>
            <a:picLocks noChangeAspect="1"/>
          </p:cNvPicPr>
          <p:nvPr/>
        </p:nvPicPr>
        <p:blipFill>
          <a:blip r:embed="rId73">
            <a:clrChange>
              <a:clrFrom>
                <a:srgbClr val="FFFFFF"/>
              </a:clrFrom>
              <a:clrTo>
                <a:srgbClr val="FFFFFF">
                  <a:alpha val="0"/>
                </a:srgbClr>
              </a:clrTo>
            </a:clrChange>
          </a:blip>
          <a:stretch>
            <a:fillRect/>
          </a:stretch>
        </p:blipFill>
        <p:spPr>
          <a:xfrm>
            <a:off x="9989096" y="3617132"/>
            <a:ext cx="1182990" cy="1350000"/>
          </a:xfrm>
          <a:prstGeom prst="rect">
            <a:avLst/>
          </a:prstGeom>
        </p:spPr>
      </p:pic>
      <p:sp>
        <p:nvSpPr>
          <p:cNvPr id="8" name="TextBox 7"/>
          <p:cNvSpPr txBox="1"/>
          <p:nvPr/>
        </p:nvSpPr>
        <p:spPr>
          <a:xfrm>
            <a:off x="836578" y="5227418"/>
            <a:ext cx="1693174" cy="369332"/>
          </a:xfrm>
          <a:prstGeom prst="rect">
            <a:avLst/>
          </a:prstGeom>
          <a:noFill/>
        </p:spPr>
        <p:txBody>
          <a:bodyPr wrap="square" rtlCol="0">
            <a:spAutoFit/>
          </a:bodyPr>
          <a:lstStyle/>
          <a:p>
            <a:pPr algn="ctr"/>
            <a:r>
              <a:rPr lang="en-GB" dirty="0"/>
              <a:t>Speaker</a:t>
            </a:r>
          </a:p>
        </p:txBody>
      </p:sp>
      <p:sp>
        <p:nvSpPr>
          <p:cNvPr id="9" name="TextBox 8"/>
          <p:cNvSpPr txBox="1"/>
          <p:nvPr/>
        </p:nvSpPr>
        <p:spPr>
          <a:xfrm>
            <a:off x="9807382" y="5227418"/>
            <a:ext cx="1546418" cy="369332"/>
          </a:xfrm>
          <a:prstGeom prst="rect">
            <a:avLst/>
          </a:prstGeom>
          <a:noFill/>
        </p:spPr>
        <p:txBody>
          <a:bodyPr wrap="square" rtlCol="0">
            <a:spAutoFit/>
          </a:bodyPr>
          <a:lstStyle/>
          <a:p>
            <a:pPr algn="ctr"/>
            <a:r>
              <a:rPr lang="en-GB" dirty="0"/>
              <a:t>Hearer</a:t>
            </a:r>
          </a:p>
        </p:txBody>
      </p:sp>
      <p:graphicFrame>
        <p:nvGraphicFramePr>
          <p:cNvPr id="28" name="Table 27"/>
          <p:cNvGraphicFramePr>
            <a:graphicFrameLocks noGrp="1"/>
          </p:cNvGraphicFramePr>
          <p:nvPr/>
        </p:nvGraphicFramePr>
        <p:xfrm>
          <a:off x="7798361" y="3551199"/>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29" name="Group 28"/>
          <p:cNvGrpSpPr/>
          <p:nvPr/>
        </p:nvGrpSpPr>
        <p:grpSpPr>
          <a:xfrm>
            <a:off x="7899730" y="3614307"/>
            <a:ext cx="1448394" cy="1372476"/>
            <a:chOff x="5416901" y="2444163"/>
            <a:chExt cx="1448394" cy="1372476"/>
          </a:xfrm>
        </p:grpSpPr>
        <p:pic>
          <p:nvPicPr>
            <p:cNvPr id="30" name="Picture 29"/>
            <p:cNvPicPr>
              <a:picLocks noChangeAspect="1"/>
            </p:cNvPicPr>
            <p:nvPr>
              <p:custDataLst>
                <p:tags r:id="rId64"/>
              </p:custDataLst>
            </p:nvPr>
          </p:nvPicPr>
          <p:blipFill>
            <a:blip r:embed="rId74" cstate="print">
              <a:extLst>
                <a:ext uri="{28A0092B-C50C-407E-A947-70E740481C1C}">
                  <a14:useLocalDpi xmlns:a14="http://schemas.microsoft.com/office/drawing/2010/main" val="0"/>
                </a:ext>
              </a:extLst>
            </a:blip>
            <a:stretch>
              <a:fillRect/>
            </a:stretch>
          </p:blipFill>
          <p:spPr>
            <a:xfrm>
              <a:off x="5840734" y="2445155"/>
              <a:ext cx="187257" cy="194193"/>
            </a:xfrm>
            <a:prstGeom prst="rect">
              <a:avLst/>
            </a:prstGeom>
          </p:spPr>
        </p:pic>
        <p:pic>
          <p:nvPicPr>
            <p:cNvPr id="31" name="Picture 30"/>
            <p:cNvPicPr>
              <a:picLocks noChangeAspect="1"/>
            </p:cNvPicPr>
            <p:nvPr>
              <p:custDataLst>
                <p:tags r:id="rId65"/>
              </p:custDataLst>
            </p:nvPr>
          </p:nvPicPr>
          <p:blipFill>
            <a:blip r:embed="rId75" cstate="print">
              <a:extLst>
                <a:ext uri="{28A0092B-C50C-407E-A947-70E740481C1C}">
                  <a14:useLocalDpi xmlns:a14="http://schemas.microsoft.com/office/drawing/2010/main" val="0"/>
                </a:ext>
              </a:extLst>
            </a:blip>
            <a:stretch>
              <a:fillRect/>
            </a:stretch>
          </p:blipFill>
          <p:spPr>
            <a:xfrm>
              <a:off x="6265466" y="2445155"/>
              <a:ext cx="192806" cy="194193"/>
            </a:xfrm>
            <a:prstGeom prst="rect">
              <a:avLst/>
            </a:prstGeom>
          </p:spPr>
        </p:pic>
        <p:pic>
          <p:nvPicPr>
            <p:cNvPr id="32" name="Picture 31"/>
            <p:cNvPicPr>
              <a:picLocks noChangeAspect="1"/>
            </p:cNvPicPr>
            <p:nvPr>
              <p:custDataLst>
                <p:tags r:id="rId66"/>
              </p:custDataLst>
            </p:nvPr>
          </p:nvPicPr>
          <p:blipFill>
            <a:blip r:embed="rId76" cstate="print">
              <a:extLst>
                <a:ext uri="{28A0092B-C50C-407E-A947-70E740481C1C}">
                  <a14:useLocalDpi xmlns:a14="http://schemas.microsoft.com/office/drawing/2010/main" val="0"/>
                </a:ext>
              </a:extLst>
            </a:blip>
            <a:stretch>
              <a:fillRect/>
            </a:stretch>
          </p:blipFill>
          <p:spPr>
            <a:xfrm>
              <a:off x="6671104" y="2444163"/>
              <a:ext cx="194191" cy="196966"/>
            </a:xfrm>
            <a:prstGeom prst="rect">
              <a:avLst/>
            </a:prstGeom>
          </p:spPr>
        </p:pic>
        <p:pic>
          <p:nvPicPr>
            <p:cNvPr id="33" name="Picture 32"/>
            <p:cNvPicPr>
              <a:picLocks noChangeAspect="1"/>
            </p:cNvPicPr>
            <p:nvPr>
              <p:custDataLst>
                <p:tags r:id="rId67"/>
              </p:custDataLst>
            </p:nvPr>
          </p:nvPicPr>
          <p:blipFill>
            <a:blip r:embed="rId77" cstate="print">
              <a:extLst>
                <a:ext uri="{28A0092B-C50C-407E-A947-70E740481C1C}">
                  <a14:useLocalDpi xmlns:a14="http://schemas.microsoft.com/office/drawing/2010/main" val="0"/>
                </a:ext>
              </a:extLst>
            </a:blip>
            <a:stretch>
              <a:fillRect/>
            </a:stretch>
          </p:blipFill>
          <p:spPr>
            <a:xfrm>
              <a:off x="5416901" y="2891033"/>
              <a:ext cx="173386" cy="135934"/>
            </a:xfrm>
            <a:prstGeom prst="rect">
              <a:avLst/>
            </a:prstGeom>
          </p:spPr>
        </p:pic>
        <p:pic>
          <p:nvPicPr>
            <p:cNvPr id="34" name="Picture 33"/>
            <p:cNvPicPr>
              <a:picLocks noChangeAspect="1"/>
            </p:cNvPicPr>
            <p:nvPr>
              <p:custDataLst>
                <p:tags r:id="rId68"/>
              </p:custDataLst>
            </p:nvPr>
          </p:nvPicPr>
          <p:blipFill>
            <a:blip r:embed="rId78" cstate="print">
              <a:extLst>
                <a:ext uri="{28A0092B-C50C-407E-A947-70E740481C1C}">
                  <a14:useLocalDpi xmlns:a14="http://schemas.microsoft.com/office/drawing/2010/main" val="0"/>
                </a:ext>
              </a:extLst>
            </a:blip>
            <a:stretch>
              <a:fillRect/>
            </a:stretch>
          </p:blipFill>
          <p:spPr>
            <a:xfrm>
              <a:off x="5418471" y="3286849"/>
              <a:ext cx="178934" cy="135934"/>
            </a:xfrm>
            <a:prstGeom prst="rect">
              <a:avLst/>
            </a:prstGeom>
          </p:spPr>
        </p:pic>
        <p:pic>
          <p:nvPicPr>
            <p:cNvPr id="35" name="Picture 34"/>
            <p:cNvPicPr>
              <a:picLocks noChangeAspect="1"/>
            </p:cNvPicPr>
            <p:nvPr>
              <p:custDataLst>
                <p:tags r:id="rId69"/>
              </p:custDataLst>
            </p:nvPr>
          </p:nvPicPr>
          <p:blipFill>
            <a:blip r:embed="rId79" cstate="print">
              <a:extLst>
                <a:ext uri="{28A0092B-C50C-407E-A947-70E740481C1C}">
                  <a14:useLocalDpi xmlns:a14="http://schemas.microsoft.com/office/drawing/2010/main" val="0"/>
                </a:ext>
              </a:extLst>
            </a:blip>
            <a:stretch>
              <a:fillRect/>
            </a:stretch>
          </p:blipFill>
          <p:spPr>
            <a:xfrm>
              <a:off x="5418862" y="3677930"/>
              <a:ext cx="180321" cy="138709"/>
            </a:xfrm>
            <a:prstGeom prst="rect">
              <a:avLst/>
            </a:prstGeom>
          </p:spPr>
        </p:pic>
      </p:grpSp>
      <p:graphicFrame>
        <p:nvGraphicFramePr>
          <p:cNvPr id="36" name="Table 35"/>
          <p:cNvGraphicFramePr>
            <a:graphicFrameLocks noGrp="1"/>
          </p:cNvGraphicFramePr>
          <p:nvPr/>
        </p:nvGraphicFramePr>
        <p:xfrm>
          <a:off x="7798361" y="3551199"/>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37" name="Picture 36"/>
          <p:cNvPicPr>
            <a:picLocks noChangeAspect="1"/>
          </p:cNvPicPr>
          <p:nvPr>
            <p:custDataLst>
              <p:tags r:id="rId1"/>
            </p:custDataLst>
          </p:nvPr>
        </p:nvPicPr>
        <p:blipFill>
          <a:blip r:embed="rId74" cstate="print">
            <a:extLst>
              <a:ext uri="{28A0092B-C50C-407E-A947-70E740481C1C}">
                <a14:useLocalDpi xmlns:a14="http://schemas.microsoft.com/office/drawing/2010/main" val="0"/>
              </a:ext>
            </a:extLst>
          </a:blip>
          <a:stretch>
            <a:fillRect/>
          </a:stretch>
        </p:blipFill>
        <p:spPr>
          <a:xfrm>
            <a:off x="8323563" y="3615299"/>
            <a:ext cx="187257" cy="194193"/>
          </a:xfrm>
          <a:prstGeom prst="rect">
            <a:avLst/>
          </a:prstGeom>
        </p:spPr>
      </p:pic>
      <p:pic>
        <p:nvPicPr>
          <p:cNvPr id="38" name="Picture 37"/>
          <p:cNvPicPr>
            <a:picLocks noChangeAspect="1"/>
          </p:cNvPicPr>
          <p:nvPr>
            <p:custDataLst>
              <p:tags r:id="rId2"/>
            </p:custDataLst>
          </p:nvPr>
        </p:nvPicPr>
        <p:blipFill>
          <a:blip r:embed="rId75" cstate="print">
            <a:extLst>
              <a:ext uri="{28A0092B-C50C-407E-A947-70E740481C1C}">
                <a14:useLocalDpi xmlns:a14="http://schemas.microsoft.com/office/drawing/2010/main" val="0"/>
              </a:ext>
            </a:extLst>
          </a:blip>
          <a:stretch>
            <a:fillRect/>
          </a:stretch>
        </p:blipFill>
        <p:spPr>
          <a:xfrm>
            <a:off x="8748295" y="3615299"/>
            <a:ext cx="192806" cy="194193"/>
          </a:xfrm>
          <a:prstGeom prst="rect">
            <a:avLst/>
          </a:prstGeom>
        </p:spPr>
      </p:pic>
      <p:pic>
        <p:nvPicPr>
          <p:cNvPr id="39" name="Picture 38"/>
          <p:cNvPicPr>
            <a:picLocks noChangeAspect="1"/>
          </p:cNvPicPr>
          <p:nvPr>
            <p:custDataLst>
              <p:tags r:id="rId3"/>
            </p:custDataLst>
          </p:nvPr>
        </p:nvPicPr>
        <p:blipFill>
          <a:blip r:embed="rId76" cstate="print">
            <a:extLst>
              <a:ext uri="{28A0092B-C50C-407E-A947-70E740481C1C}">
                <a14:useLocalDpi xmlns:a14="http://schemas.microsoft.com/office/drawing/2010/main" val="0"/>
              </a:ext>
            </a:extLst>
          </a:blip>
          <a:stretch>
            <a:fillRect/>
          </a:stretch>
        </p:blipFill>
        <p:spPr>
          <a:xfrm>
            <a:off x="9153933" y="3614307"/>
            <a:ext cx="194191" cy="196966"/>
          </a:xfrm>
          <a:prstGeom prst="rect">
            <a:avLst/>
          </a:prstGeom>
        </p:spPr>
      </p:pic>
      <p:pic>
        <p:nvPicPr>
          <p:cNvPr id="40" name="Picture 39"/>
          <p:cNvPicPr>
            <a:picLocks noChangeAspect="1"/>
          </p:cNvPicPr>
          <p:nvPr>
            <p:custDataLst>
              <p:tags r:id="rId4"/>
            </p:custDataLst>
          </p:nvPr>
        </p:nvPicPr>
        <p:blipFill>
          <a:blip r:embed="rId77" cstate="print">
            <a:extLst>
              <a:ext uri="{28A0092B-C50C-407E-A947-70E740481C1C}">
                <a14:useLocalDpi xmlns:a14="http://schemas.microsoft.com/office/drawing/2010/main" val="0"/>
              </a:ext>
            </a:extLst>
          </a:blip>
          <a:stretch>
            <a:fillRect/>
          </a:stretch>
        </p:blipFill>
        <p:spPr>
          <a:xfrm>
            <a:off x="7899730" y="4061177"/>
            <a:ext cx="173386" cy="135934"/>
          </a:xfrm>
          <a:prstGeom prst="rect">
            <a:avLst/>
          </a:prstGeom>
        </p:spPr>
      </p:pic>
      <p:pic>
        <p:nvPicPr>
          <p:cNvPr id="41" name="Picture 40"/>
          <p:cNvPicPr>
            <a:picLocks noChangeAspect="1"/>
          </p:cNvPicPr>
          <p:nvPr>
            <p:custDataLst>
              <p:tags r:id="rId5"/>
            </p:custDataLst>
          </p:nvPr>
        </p:nvPicPr>
        <p:blipFill>
          <a:blip r:embed="rId78" cstate="print">
            <a:extLst>
              <a:ext uri="{28A0092B-C50C-407E-A947-70E740481C1C}">
                <a14:useLocalDpi xmlns:a14="http://schemas.microsoft.com/office/drawing/2010/main" val="0"/>
              </a:ext>
            </a:extLst>
          </a:blip>
          <a:stretch>
            <a:fillRect/>
          </a:stretch>
        </p:blipFill>
        <p:spPr>
          <a:xfrm>
            <a:off x="7901300" y="4456993"/>
            <a:ext cx="178934" cy="135934"/>
          </a:xfrm>
          <a:prstGeom prst="rect">
            <a:avLst/>
          </a:prstGeom>
        </p:spPr>
      </p:pic>
      <p:pic>
        <p:nvPicPr>
          <p:cNvPr id="42" name="Picture 41"/>
          <p:cNvPicPr>
            <a:picLocks noChangeAspect="1"/>
          </p:cNvPicPr>
          <p:nvPr>
            <p:custDataLst>
              <p:tags r:id="rId6"/>
            </p:custDataLst>
          </p:nvPr>
        </p:nvPicPr>
        <p:blipFill>
          <a:blip r:embed="rId79" cstate="print">
            <a:extLst>
              <a:ext uri="{28A0092B-C50C-407E-A947-70E740481C1C}">
                <a14:useLocalDpi xmlns:a14="http://schemas.microsoft.com/office/drawing/2010/main" val="0"/>
              </a:ext>
            </a:extLst>
          </a:blip>
          <a:stretch>
            <a:fillRect/>
          </a:stretch>
        </p:blipFill>
        <p:spPr>
          <a:xfrm>
            <a:off x="7901691" y="4848074"/>
            <a:ext cx="180321" cy="138709"/>
          </a:xfrm>
          <a:prstGeom prst="rect">
            <a:avLst/>
          </a:prstGeom>
        </p:spPr>
      </p:pic>
      <p:pic>
        <p:nvPicPr>
          <p:cNvPr id="43" name="Picture 42"/>
          <p:cNvPicPr>
            <a:picLocks noChangeAspect="1"/>
          </p:cNvPicPr>
          <p:nvPr>
            <p:custDataLst>
              <p:tags r:id="rId7"/>
            </p:custDataLst>
          </p:nvPr>
        </p:nvPicPr>
        <p:blipFill>
          <a:blip r:embed="rId75" cstate="print">
            <a:extLst>
              <a:ext uri="{28A0092B-C50C-407E-A947-70E740481C1C}">
                <a14:useLocalDpi xmlns:a14="http://schemas.microsoft.com/office/drawing/2010/main" val="0"/>
              </a:ext>
            </a:extLst>
          </a:blip>
          <a:stretch>
            <a:fillRect/>
          </a:stretch>
        </p:blipFill>
        <p:spPr>
          <a:xfrm>
            <a:off x="1350613" y="2018742"/>
            <a:ext cx="665104" cy="669886"/>
          </a:xfrm>
          <a:prstGeom prst="rect">
            <a:avLst/>
          </a:prstGeom>
        </p:spPr>
      </p:pic>
      <p:graphicFrame>
        <p:nvGraphicFramePr>
          <p:cNvPr id="61" name="Table 60"/>
          <p:cNvGraphicFramePr>
            <a:graphicFrameLocks noGrp="1"/>
          </p:cNvGraphicFramePr>
          <p:nvPr/>
        </p:nvGraphicFramePr>
        <p:xfrm>
          <a:off x="2712821" y="3551199"/>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62" name="Group 61"/>
          <p:cNvGrpSpPr/>
          <p:nvPr/>
        </p:nvGrpSpPr>
        <p:grpSpPr>
          <a:xfrm>
            <a:off x="2814190" y="3614307"/>
            <a:ext cx="1448394" cy="1372476"/>
            <a:chOff x="5416901" y="2444163"/>
            <a:chExt cx="1448394" cy="1372476"/>
          </a:xfrm>
        </p:grpSpPr>
        <p:pic>
          <p:nvPicPr>
            <p:cNvPr id="63" name="Picture 62"/>
            <p:cNvPicPr>
              <a:picLocks noChangeAspect="1"/>
            </p:cNvPicPr>
            <p:nvPr>
              <p:custDataLst>
                <p:tags r:id="rId58"/>
              </p:custDataLst>
            </p:nvPr>
          </p:nvPicPr>
          <p:blipFill>
            <a:blip r:embed="rId74" cstate="print">
              <a:extLst>
                <a:ext uri="{28A0092B-C50C-407E-A947-70E740481C1C}">
                  <a14:useLocalDpi xmlns:a14="http://schemas.microsoft.com/office/drawing/2010/main" val="0"/>
                </a:ext>
              </a:extLst>
            </a:blip>
            <a:stretch>
              <a:fillRect/>
            </a:stretch>
          </p:blipFill>
          <p:spPr>
            <a:xfrm>
              <a:off x="5840734" y="2445155"/>
              <a:ext cx="187257" cy="194193"/>
            </a:xfrm>
            <a:prstGeom prst="rect">
              <a:avLst/>
            </a:prstGeom>
          </p:spPr>
        </p:pic>
        <p:pic>
          <p:nvPicPr>
            <p:cNvPr id="64" name="Picture 63"/>
            <p:cNvPicPr>
              <a:picLocks noChangeAspect="1"/>
            </p:cNvPicPr>
            <p:nvPr>
              <p:custDataLst>
                <p:tags r:id="rId59"/>
              </p:custDataLst>
            </p:nvPr>
          </p:nvPicPr>
          <p:blipFill>
            <a:blip r:embed="rId75" cstate="print">
              <a:extLst>
                <a:ext uri="{28A0092B-C50C-407E-A947-70E740481C1C}">
                  <a14:useLocalDpi xmlns:a14="http://schemas.microsoft.com/office/drawing/2010/main" val="0"/>
                </a:ext>
              </a:extLst>
            </a:blip>
            <a:stretch>
              <a:fillRect/>
            </a:stretch>
          </p:blipFill>
          <p:spPr>
            <a:xfrm>
              <a:off x="6265466" y="2445155"/>
              <a:ext cx="192806" cy="194193"/>
            </a:xfrm>
            <a:prstGeom prst="rect">
              <a:avLst/>
            </a:prstGeom>
          </p:spPr>
        </p:pic>
        <p:pic>
          <p:nvPicPr>
            <p:cNvPr id="65" name="Picture 64"/>
            <p:cNvPicPr>
              <a:picLocks noChangeAspect="1"/>
            </p:cNvPicPr>
            <p:nvPr>
              <p:custDataLst>
                <p:tags r:id="rId60"/>
              </p:custDataLst>
            </p:nvPr>
          </p:nvPicPr>
          <p:blipFill>
            <a:blip r:embed="rId76" cstate="print">
              <a:extLst>
                <a:ext uri="{28A0092B-C50C-407E-A947-70E740481C1C}">
                  <a14:useLocalDpi xmlns:a14="http://schemas.microsoft.com/office/drawing/2010/main" val="0"/>
                </a:ext>
              </a:extLst>
            </a:blip>
            <a:stretch>
              <a:fillRect/>
            </a:stretch>
          </p:blipFill>
          <p:spPr>
            <a:xfrm>
              <a:off x="6671104" y="2444163"/>
              <a:ext cx="194191" cy="196966"/>
            </a:xfrm>
            <a:prstGeom prst="rect">
              <a:avLst/>
            </a:prstGeom>
          </p:spPr>
        </p:pic>
        <p:pic>
          <p:nvPicPr>
            <p:cNvPr id="66" name="Picture 65"/>
            <p:cNvPicPr>
              <a:picLocks noChangeAspect="1"/>
            </p:cNvPicPr>
            <p:nvPr>
              <p:custDataLst>
                <p:tags r:id="rId61"/>
              </p:custDataLst>
            </p:nvPr>
          </p:nvPicPr>
          <p:blipFill>
            <a:blip r:embed="rId77" cstate="print">
              <a:extLst>
                <a:ext uri="{28A0092B-C50C-407E-A947-70E740481C1C}">
                  <a14:useLocalDpi xmlns:a14="http://schemas.microsoft.com/office/drawing/2010/main" val="0"/>
                </a:ext>
              </a:extLst>
            </a:blip>
            <a:stretch>
              <a:fillRect/>
            </a:stretch>
          </p:blipFill>
          <p:spPr>
            <a:xfrm>
              <a:off x="5416901" y="2891033"/>
              <a:ext cx="173386" cy="135934"/>
            </a:xfrm>
            <a:prstGeom prst="rect">
              <a:avLst/>
            </a:prstGeom>
          </p:spPr>
        </p:pic>
        <p:pic>
          <p:nvPicPr>
            <p:cNvPr id="67" name="Picture 66"/>
            <p:cNvPicPr>
              <a:picLocks noChangeAspect="1"/>
            </p:cNvPicPr>
            <p:nvPr>
              <p:custDataLst>
                <p:tags r:id="rId62"/>
              </p:custDataLst>
            </p:nvPr>
          </p:nvPicPr>
          <p:blipFill>
            <a:blip r:embed="rId78" cstate="print">
              <a:extLst>
                <a:ext uri="{28A0092B-C50C-407E-A947-70E740481C1C}">
                  <a14:useLocalDpi xmlns:a14="http://schemas.microsoft.com/office/drawing/2010/main" val="0"/>
                </a:ext>
              </a:extLst>
            </a:blip>
            <a:stretch>
              <a:fillRect/>
            </a:stretch>
          </p:blipFill>
          <p:spPr>
            <a:xfrm>
              <a:off x="5418471" y="3286849"/>
              <a:ext cx="178934" cy="135934"/>
            </a:xfrm>
            <a:prstGeom prst="rect">
              <a:avLst/>
            </a:prstGeom>
          </p:spPr>
        </p:pic>
        <p:pic>
          <p:nvPicPr>
            <p:cNvPr id="68" name="Picture 67"/>
            <p:cNvPicPr>
              <a:picLocks noChangeAspect="1"/>
            </p:cNvPicPr>
            <p:nvPr>
              <p:custDataLst>
                <p:tags r:id="rId63"/>
              </p:custDataLst>
            </p:nvPr>
          </p:nvPicPr>
          <p:blipFill>
            <a:blip r:embed="rId79" cstate="print">
              <a:extLst>
                <a:ext uri="{28A0092B-C50C-407E-A947-70E740481C1C}">
                  <a14:useLocalDpi xmlns:a14="http://schemas.microsoft.com/office/drawing/2010/main" val="0"/>
                </a:ext>
              </a:extLst>
            </a:blip>
            <a:stretch>
              <a:fillRect/>
            </a:stretch>
          </p:blipFill>
          <p:spPr>
            <a:xfrm>
              <a:off x="5418862" y="3677930"/>
              <a:ext cx="180321" cy="138709"/>
            </a:xfrm>
            <a:prstGeom prst="rect">
              <a:avLst/>
            </a:prstGeom>
          </p:spPr>
        </p:pic>
      </p:grpSp>
      <p:graphicFrame>
        <p:nvGraphicFramePr>
          <p:cNvPr id="69" name="Table 68"/>
          <p:cNvGraphicFramePr>
            <a:graphicFrameLocks noGrp="1"/>
          </p:cNvGraphicFramePr>
          <p:nvPr/>
        </p:nvGraphicFramePr>
        <p:xfrm>
          <a:off x="2712821" y="3551199"/>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70" name="Picture 69"/>
          <p:cNvPicPr>
            <a:picLocks noChangeAspect="1"/>
          </p:cNvPicPr>
          <p:nvPr>
            <p:custDataLst>
              <p:tags r:id="rId8"/>
            </p:custDataLst>
          </p:nvPr>
        </p:nvPicPr>
        <p:blipFill>
          <a:blip r:embed="rId74" cstate="print">
            <a:extLst>
              <a:ext uri="{28A0092B-C50C-407E-A947-70E740481C1C}">
                <a14:useLocalDpi xmlns:a14="http://schemas.microsoft.com/office/drawing/2010/main" val="0"/>
              </a:ext>
            </a:extLst>
          </a:blip>
          <a:stretch>
            <a:fillRect/>
          </a:stretch>
        </p:blipFill>
        <p:spPr>
          <a:xfrm>
            <a:off x="3238023" y="3615299"/>
            <a:ext cx="187257" cy="194193"/>
          </a:xfrm>
          <a:prstGeom prst="rect">
            <a:avLst/>
          </a:prstGeom>
        </p:spPr>
      </p:pic>
      <p:pic>
        <p:nvPicPr>
          <p:cNvPr id="71" name="Picture 70"/>
          <p:cNvPicPr>
            <a:picLocks noChangeAspect="1"/>
          </p:cNvPicPr>
          <p:nvPr>
            <p:custDataLst>
              <p:tags r:id="rId9"/>
            </p:custDataLst>
          </p:nvPr>
        </p:nvPicPr>
        <p:blipFill>
          <a:blip r:embed="rId75" cstate="print">
            <a:extLst>
              <a:ext uri="{28A0092B-C50C-407E-A947-70E740481C1C}">
                <a14:useLocalDpi xmlns:a14="http://schemas.microsoft.com/office/drawing/2010/main" val="0"/>
              </a:ext>
            </a:extLst>
          </a:blip>
          <a:stretch>
            <a:fillRect/>
          </a:stretch>
        </p:blipFill>
        <p:spPr>
          <a:xfrm>
            <a:off x="3662755" y="3615299"/>
            <a:ext cx="192806" cy="194193"/>
          </a:xfrm>
          <a:prstGeom prst="rect">
            <a:avLst/>
          </a:prstGeom>
        </p:spPr>
      </p:pic>
      <p:pic>
        <p:nvPicPr>
          <p:cNvPr id="72" name="Picture 71"/>
          <p:cNvPicPr>
            <a:picLocks noChangeAspect="1"/>
          </p:cNvPicPr>
          <p:nvPr>
            <p:custDataLst>
              <p:tags r:id="rId10"/>
            </p:custDataLst>
          </p:nvPr>
        </p:nvPicPr>
        <p:blipFill>
          <a:blip r:embed="rId76" cstate="print">
            <a:extLst>
              <a:ext uri="{28A0092B-C50C-407E-A947-70E740481C1C}">
                <a14:useLocalDpi xmlns:a14="http://schemas.microsoft.com/office/drawing/2010/main" val="0"/>
              </a:ext>
            </a:extLst>
          </a:blip>
          <a:stretch>
            <a:fillRect/>
          </a:stretch>
        </p:blipFill>
        <p:spPr>
          <a:xfrm>
            <a:off x="4068393" y="3614307"/>
            <a:ext cx="194191" cy="196966"/>
          </a:xfrm>
          <a:prstGeom prst="rect">
            <a:avLst/>
          </a:prstGeom>
        </p:spPr>
      </p:pic>
      <p:pic>
        <p:nvPicPr>
          <p:cNvPr id="73" name="Picture 72"/>
          <p:cNvPicPr>
            <a:picLocks noChangeAspect="1"/>
          </p:cNvPicPr>
          <p:nvPr>
            <p:custDataLst>
              <p:tags r:id="rId11"/>
            </p:custDataLst>
          </p:nvPr>
        </p:nvPicPr>
        <p:blipFill>
          <a:blip r:embed="rId77" cstate="print">
            <a:extLst>
              <a:ext uri="{28A0092B-C50C-407E-A947-70E740481C1C}">
                <a14:useLocalDpi xmlns:a14="http://schemas.microsoft.com/office/drawing/2010/main" val="0"/>
              </a:ext>
            </a:extLst>
          </a:blip>
          <a:stretch>
            <a:fillRect/>
          </a:stretch>
        </p:blipFill>
        <p:spPr>
          <a:xfrm>
            <a:off x="2814190" y="4061177"/>
            <a:ext cx="173386" cy="135934"/>
          </a:xfrm>
          <a:prstGeom prst="rect">
            <a:avLst/>
          </a:prstGeom>
        </p:spPr>
      </p:pic>
      <p:pic>
        <p:nvPicPr>
          <p:cNvPr id="74" name="Picture 73"/>
          <p:cNvPicPr>
            <a:picLocks noChangeAspect="1"/>
          </p:cNvPicPr>
          <p:nvPr>
            <p:custDataLst>
              <p:tags r:id="rId12"/>
            </p:custDataLst>
          </p:nvPr>
        </p:nvPicPr>
        <p:blipFill>
          <a:blip r:embed="rId78" cstate="print">
            <a:extLst>
              <a:ext uri="{28A0092B-C50C-407E-A947-70E740481C1C}">
                <a14:useLocalDpi xmlns:a14="http://schemas.microsoft.com/office/drawing/2010/main" val="0"/>
              </a:ext>
            </a:extLst>
          </a:blip>
          <a:stretch>
            <a:fillRect/>
          </a:stretch>
        </p:blipFill>
        <p:spPr>
          <a:xfrm>
            <a:off x="2815760" y="4456993"/>
            <a:ext cx="178934" cy="135934"/>
          </a:xfrm>
          <a:prstGeom prst="rect">
            <a:avLst/>
          </a:prstGeom>
        </p:spPr>
      </p:pic>
      <p:pic>
        <p:nvPicPr>
          <p:cNvPr id="75" name="Picture 74"/>
          <p:cNvPicPr>
            <a:picLocks noChangeAspect="1"/>
          </p:cNvPicPr>
          <p:nvPr>
            <p:custDataLst>
              <p:tags r:id="rId13"/>
            </p:custDataLst>
          </p:nvPr>
        </p:nvPicPr>
        <p:blipFill>
          <a:blip r:embed="rId79" cstate="print">
            <a:extLst>
              <a:ext uri="{28A0092B-C50C-407E-A947-70E740481C1C}">
                <a14:useLocalDpi xmlns:a14="http://schemas.microsoft.com/office/drawing/2010/main" val="0"/>
              </a:ext>
            </a:extLst>
          </a:blip>
          <a:stretch>
            <a:fillRect/>
          </a:stretch>
        </p:blipFill>
        <p:spPr>
          <a:xfrm>
            <a:off x="2816151" y="4848074"/>
            <a:ext cx="180321" cy="138709"/>
          </a:xfrm>
          <a:prstGeom prst="rect">
            <a:avLst/>
          </a:prstGeom>
        </p:spPr>
      </p:pic>
      <p:graphicFrame>
        <p:nvGraphicFramePr>
          <p:cNvPr id="76" name="Table 75"/>
          <p:cNvGraphicFramePr>
            <a:graphicFrameLocks noGrp="1"/>
          </p:cNvGraphicFramePr>
          <p:nvPr/>
        </p:nvGraphicFramePr>
        <p:xfrm>
          <a:off x="2712821" y="3557361"/>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77" name="Group 76"/>
          <p:cNvGrpSpPr/>
          <p:nvPr/>
        </p:nvGrpSpPr>
        <p:grpSpPr>
          <a:xfrm>
            <a:off x="2814190" y="3620469"/>
            <a:ext cx="1448394" cy="1372476"/>
            <a:chOff x="5416901" y="2444163"/>
            <a:chExt cx="1448394" cy="1372476"/>
          </a:xfrm>
        </p:grpSpPr>
        <p:pic>
          <p:nvPicPr>
            <p:cNvPr id="78" name="Picture 77"/>
            <p:cNvPicPr>
              <a:picLocks noChangeAspect="1"/>
            </p:cNvPicPr>
            <p:nvPr>
              <p:custDataLst>
                <p:tags r:id="rId52"/>
              </p:custDataLst>
            </p:nvPr>
          </p:nvPicPr>
          <p:blipFill>
            <a:blip r:embed="rId74" cstate="print">
              <a:extLst>
                <a:ext uri="{28A0092B-C50C-407E-A947-70E740481C1C}">
                  <a14:useLocalDpi xmlns:a14="http://schemas.microsoft.com/office/drawing/2010/main" val="0"/>
                </a:ext>
              </a:extLst>
            </a:blip>
            <a:stretch>
              <a:fillRect/>
            </a:stretch>
          </p:blipFill>
          <p:spPr>
            <a:xfrm>
              <a:off x="5840734" y="2445155"/>
              <a:ext cx="187257" cy="194193"/>
            </a:xfrm>
            <a:prstGeom prst="rect">
              <a:avLst/>
            </a:prstGeom>
          </p:spPr>
        </p:pic>
        <p:pic>
          <p:nvPicPr>
            <p:cNvPr id="79" name="Picture 78"/>
            <p:cNvPicPr>
              <a:picLocks noChangeAspect="1"/>
            </p:cNvPicPr>
            <p:nvPr>
              <p:custDataLst>
                <p:tags r:id="rId53"/>
              </p:custDataLst>
            </p:nvPr>
          </p:nvPicPr>
          <p:blipFill>
            <a:blip r:embed="rId75" cstate="print">
              <a:extLst>
                <a:ext uri="{28A0092B-C50C-407E-A947-70E740481C1C}">
                  <a14:useLocalDpi xmlns:a14="http://schemas.microsoft.com/office/drawing/2010/main" val="0"/>
                </a:ext>
              </a:extLst>
            </a:blip>
            <a:stretch>
              <a:fillRect/>
            </a:stretch>
          </p:blipFill>
          <p:spPr>
            <a:xfrm>
              <a:off x="6265466" y="2445155"/>
              <a:ext cx="192806" cy="194193"/>
            </a:xfrm>
            <a:prstGeom prst="rect">
              <a:avLst/>
            </a:prstGeom>
          </p:spPr>
        </p:pic>
        <p:pic>
          <p:nvPicPr>
            <p:cNvPr id="80" name="Picture 79"/>
            <p:cNvPicPr>
              <a:picLocks noChangeAspect="1"/>
            </p:cNvPicPr>
            <p:nvPr>
              <p:custDataLst>
                <p:tags r:id="rId54"/>
              </p:custDataLst>
            </p:nvPr>
          </p:nvPicPr>
          <p:blipFill>
            <a:blip r:embed="rId76" cstate="print">
              <a:extLst>
                <a:ext uri="{28A0092B-C50C-407E-A947-70E740481C1C}">
                  <a14:useLocalDpi xmlns:a14="http://schemas.microsoft.com/office/drawing/2010/main" val="0"/>
                </a:ext>
              </a:extLst>
            </a:blip>
            <a:stretch>
              <a:fillRect/>
            </a:stretch>
          </p:blipFill>
          <p:spPr>
            <a:xfrm>
              <a:off x="6671104" y="2444163"/>
              <a:ext cx="194191" cy="196966"/>
            </a:xfrm>
            <a:prstGeom prst="rect">
              <a:avLst/>
            </a:prstGeom>
          </p:spPr>
        </p:pic>
        <p:pic>
          <p:nvPicPr>
            <p:cNvPr id="81" name="Picture 80"/>
            <p:cNvPicPr>
              <a:picLocks noChangeAspect="1"/>
            </p:cNvPicPr>
            <p:nvPr>
              <p:custDataLst>
                <p:tags r:id="rId55"/>
              </p:custDataLst>
            </p:nvPr>
          </p:nvPicPr>
          <p:blipFill>
            <a:blip r:embed="rId77" cstate="print">
              <a:extLst>
                <a:ext uri="{28A0092B-C50C-407E-A947-70E740481C1C}">
                  <a14:useLocalDpi xmlns:a14="http://schemas.microsoft.com/office/drawing/2010/main" val="0"/>
                </a:ext>
              </a:extLst>
            </a:blip>
            <a:stretch>
              <a:fillRect/>
            </a:stretch>
          </p:blipFill>
          <p:spPr>
            <a:xfrm>
              <a:off x="5416901" y="2891033"/>
              <a:ext cx="173386" cy="135934"/>
            </a:xfrm>
            <a:prstGeom prst="rect">
              <a:avLst/>
            </a:prstGeom>
          </p:spPr>
        </p:pic>
        <p:pic>
          <p:nvPicPr>
            <p:cNvPr id="82" name="Picture 81"/>
            <p:cNvPicPr>
              <a:picLocks noChangeAspect="1"/>
            </p:cNvPicPr>
            <p:nvPr>
              <p:custDataLst>
                <p:tags r:id="rId56"/>
              </p:custDataLst>
            </p:nvPr>
          </p:nvPicPr>
          <p:blipFill>
            <a:blip r:embed="rId78" cstate="print">
              <a:extLst>
                <a:ext uri="{28A0092B-C50C-407E-A947-70E740481C1C}">
                  <a14:useLocalDpi xmlns:a14="http://schemas.microsoft.com/office/drawing/2010/main" val="0"/>
                </a:ext>
              </a:extLst>
            </a:blip>
            <a:stretch>
              <a:fillRect/>
            </a:stretch>
          </p:blipFill>
          <p:spPr>
            <a:xfrm>
              <a:off x="5418471" y="3286849"/>
              <a:ext cx="178934" cy="135934"/>
            </a:xfrm>
            <a:prstGeom prst="rect">
              <a:avLst/>
            </a:prstGeom>
          </p:spPr>
        </p:pic>
        <p:pic>
          <p:nvPicPr>
            <p:cNvPr id="83" name="Picture 82"/>
            <p:cNvPicPr>
              <a:picLocks noChangeAspect="1"/>
            </p:cNvPicPr>
            <p:nvPr>
              <p:custDataLst>
                <p:tags r:id="rId57"/>
              </p:custDataLst>
            </p:nvPr>
          </p:nvPicPr>
          <p:blipFill>
            <a:blip r:embed="rId79" cstate="print">
              <a:extLst>
                <a:ext uri="{28A0092B-C50C-407E-A947-70E740481C1C}">
                  <a14:useLocalDpi xmlns:a14="http://schemas.microsoft.com/office/drawing/2010/main" val="0"/>
                </a:ext>
              </a:extLst>
            </a:blip>
            <a:stretch>
              <a:fillRect/>
            </a:stretch>
          </p:blipFill>
          <p:spPr>
            <a:xfrm>
              <a:off x="5418862" y="3677930"/>
              <a:ext cx="180321" cy="138709"/>
            </a:xfrm>
            <a:prstGeom prst="rect">
              <a:avLst/>
            </a:prstGeom>
          </p:spPr>
        </p:pic>
      </p:grpSp>
      <p:graphicFrame>
        <p:nvGraphicFramePr>
          <p:cNvPr id="84" name="Table 83"/>
          <p:cNvGraphicFramePr>
            <a:graphicFrameLocks noGrp="1"/>
          </p:cNvGraphicFramePr>
          <p:nvPr/>
        </p:nvGraphicFramePr>
        <p:xfrm>
          <a:off x="2712821" y="3557361"/>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85" name="Picture 84"/>
          <p:cNvPicPr>
            <a:picLocks noChangeAspect="1"/>
          </p:cNvPicPr>
          <p:nvPr>
            <p:custDataLst>
              <p:tags r:id="rId14"/>
            </p:custDataLst>
          </p:nvPr>
        </p:nvPicPr>
        <p:blipFill>
          <a:blip r:embed="rId74" cstate="print">
            <a:extLst>
              <a:ext uri="{28A0092B-C50C-407E-A947-70E740481C1C}">
                <a14:useLocalDpi xmlns:a14="http://schemas.microsoft.com/office/drawing/2010/main" val="0"/>
              </a:ext>
            </a:extLst>
          </a:blip>
          <a:stretch>
            <a:fillRect/>
          </a:stretch>
        </p:blipFill>
        <p:spPr>
          <a:xfrm>
            <a:off x="3238023" y="3621461"/>
            <a:ext cx="187257" cy="194193"/>
          </a:xfrm>
          <a:prstGeom prst="rect">
            <a:avLst/>
          </a:prstGeom>
        </p:spPr>
      </p:pic>
      <p:pic>
        <p:nvPicPr>
          <p:cNvPr id="86" name="Picture 85"/>
          <p:cNvPicPr>
            <a:picLocks noChangeAspect="1"/>
          </p:cNvPicPr>
          <p:nvPr>
            <p:custDataLst>
              <p:tags r:id="rId15"/>
            </p:custDataLst>
          </p:nvPr>
        </p:nvPicPr>
        <p:blipFill>
          <a:blip r:embed="rId75" cstate="print">
            <a:extLst>
              <a:ext uri="{28A0092B-C50C-407E-A947-70E740481C1C}">
                <a14:useLocalDpi xmlns:a14="http://schemas.microsoft.com/office/drawing/2010/main" val="0"/>
              </a:ext>
            </a:extLst>
          </a:blip>
          <a:stretch>
            <a:fillRect/>
          </a:stretch>
        </p:blipFill>
        <p:spPr>
          <a:xfrm>
            <a:off x="3662755" y="3621461"/>
            <a:ext cx="192806" cy="194193"/>
          </a:xfrm>
          <a:prstGeom prst="rect">
            <a:avLst/>
          </a:prstGeom>
        </p:spPr>
      </p:pic>
      <p:pic>
        <p:nvPicPr>
          <p:cNvPr id="87" name="Picture 86"/>
          <p:cNvPicPr>
            <a:picLocks noChangeAspect="1"/>
          </p:cNvPicPr>
          <p:nvPr>
            <p:custDataLst>
              <p:tags r:id="rId16"/>
            </p:custDataLst>
          </p:nvPr>
        </p:nvPicPr>
        <p:blipFill>
          <a:blip r:embed="rId76" cstate="print">
            <a:extLst>
              <a:ext uri="{28A0092B-C50C-407E-A947-70E740481C1C}">
                <a14:useLocalDpi xmlns:a14="http://schemas.microsoft.com/office/drawing/2010/main" val="0"/>
              </a:ext>
            </a:extLst>
          </a:blip>
          <a:stretch>
            <a:fillRect/>
          </a:stretch>
        </p:blipFill>
        <p:spPr>
          <a:xfrm>
            <a:off x="4068393" y="3620469"/>
            <a:ext cx="194191" cy="196966"/>
          </a:xfrm>
          <a:prstGeom prst="rect">
            <a:avLst/>
          </a:prstGeom>
        </p:spPr>
      </p:pic>
      <p:pic>
        <p:nvPicPr>
          <p:cNvPr id="88" name="Picture 87"/>
          <p:cNvPicPr>
            <a:picLocks noChangeAspect="1"/>
          </p:cNvPicPr>
          <p:nvPr>
            <p:custDataLst>
              <p:tags r:id="rId17"/>
            </p:custDataLst>
          </p:nvPr>
        </p:nvPicPr>
        <p:blipFill>
          <a:blip r:embed="rId77" cstate="print">
            <a:extLst>
              <a:ext uri="{28A0092B-C50C-407E-A947-70E740481C1C}">
                <a14:useLocalDpi xmlns:a14="http://schemas.microsoft.com/office/drawing/2010/main" val="0"/>
              </a:ext>
            </a:extLst>
          </a:blip>
          <a:stretch>
            <a:fillRect/>
          </a:stretch>
        </p:blipFill>
        <p:spPr>
          <a:xfrm>
            <a:off x="2814190" y="4067339"/>
            <a:ext cx="173386" cy="135934"/>
          </a:xfrm>
          <a:prstGeom prst="rect">
            <a:avLst/>
          </a:prstGeom>
        </p:spPr>
      </p:pic>
      <p:pic>
        <p:nvPicPr>
          <p:cNvPr id="89" name="Picture 88"/>
          <p:cNvPicPr>
            <a:picLocks noChangeAspect="1"/>
          </p:cNvPicPr>
          <p:nvPr>
            <p:custDataLst>
              <p:tags r:id="rId18"/>
            </p:custDataLst>
          </p:nvPr>
        </p:nvPicPr>
        <p:blipFill>
          <a:blip r:embed="rId78" cstate="print">
            <a:extLst>
              <a:ext uri="{28A0092B-C50C-407E-A947-70E740481C1C}">
                <a14:useLocalDpi xmlns:a14="http://schemas.microsoft.com/office/drawing/2010/main" val="0"/>
              </a:ext>
            </a:extLst>
          </a:blip>
          <a:stretch>
            <a:fillRect/>
          </a:stretch>
        </p:blipFill>
        <p:spPr>
          <a:xfrm>
            <a:off x="2815760" y="4463155"/>
            <a:ext cx="178934" cy="135934"/>
          </a:xfrm>
          <a:prstGeom prst="rect">
            <a:avLst/>
          </a:prstGeom>
        </p:spPr>
      </p:pic>
      <p:pic>
        <p:nvPicPr>
          <p:cNvPr id="90" name="Picture 89"/>
          <p:cNvPicPr>
            <a:picLocks noChangeAspect="1"/>
          </p:cNvPicPr>
          <p:nvPr>
            <p:custDataLst>
              <p:tags r:id="rId19"/>
            </p:custDataLst>
          </p:nvPr>
        </p:nvPicPr>
        <p:blipFill>
          <a:blip r:embed="rId79" cstate="print">
            <a:extLst>
              <a:ext uri="{28A0092B-C50C-407E-A947-70E740481C1C}">
                <a14:useLocalDpi xmlns:a14="http://schemas.microsoft.com/office/drawing/2010/main" val="0"/>
              </a:ext>
            </a:extLst>
          </a:blip>
          <a:stretch>
            <a:fillRect/>
          </a:stretch>
        </p:blipFill>
        <p:spPr>
          <a:xfrm>
            <a:off x="2816151" y="4854236"/>
            <a:ext cx="180321" cy="138709"/>
          </a:xfrm>
          <a:prstGeom prst="rect">
            <a:avLst/>
          </a:prstGeom>
        </p:spPr>
      </p:pic>
      <p:graphicFrame>
        <p:nvGraphicFramePr>
          <p:cNvPr id="99" name="Table 98"/>
          <p:cNvGraphicFramePr>
            <a:graphicFrameLocks noGrp="1"/>
          </p:cNvGraphicFramePr>
          <p:nvPr/>
        </p:nvGraphicFramePr>
        <p:xfrm>
          <a:off x="2712821" y="3557361"/>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100" name="Picture 99"/>
          <p:cNvPicPr>
            <a:picLocks noChangeAspect="1"/>
          </p:cNvPicPr>
          <p:nvPr>
            <p:custDataLst>
              <p:tags r:id="rId20"/>
            </p:custDataLst>
          </p:nvPr>
        </p:nvPicPr>
        <p:blipFill>
          <a:blip r:embed="rId74" cstate="print">
            <a:extLst>
              <a:ext uri="{28A0092B-C50C-407E-A947-70E740481C1C}">
                <a14:useLocalDpi xmlns:a14="http://schemas.microsoft.com/office/drawing/2010/main" val="0"/>
              </a:ext>
            </a:extLst>
          </a:blip>
          <a:stretch>
            <a:fillRect/>
          </a:stretch>
        </p:blipFill>
        <p:spPr>
          <a:xfrm>
            <a:off x="3238023" y="3621461"/>
            <a:ext cx="187257" cy="194193"/>
          </a:xfrm>
          <a:prstGeom prst="rect">
            <a:avLst/>
          </a:prstGeom>
        </p:spPr>
      </p:pic>
      <p:pic>
        <p:nvPicPr>
          <p:cNvPr id="101" name="Picture 100"/>
          <p:cNvPicPr>
            <a:picLocks noChangeAspect="1"/>
          </p:cNvPicPr>
          <p:nvPr>
            <p:custDataLst>
              <p:tags r:id="rId21"/>
            </p:custDataLst>
          </p:nvPr>
        </p:nvPicPr>
        <p:blipFill>
          <a:blip r:embed="rId75" cstate="print">
            <a:extLst>
              <a:ext uri="{28A0092B-C50C-407E-A947-70E740481C1C}">
                <a14:useLocalDpi xmlns:a14="http://schemas.microsoft.com/office/drawing/2010/main" val="0"/>
              </a:ext>
            </a:extLst>
          </a:blip>
          <a:stretch>
            <a:fillRect/>
          </a:stretch>
        </p:blipFill>
        <p:spPr>
          <a:xfrm>
            <a:off x="3662755" y="3621461"/>
            <a:ext cx="192806" cy="194193"/>
          </a:xfrm>
          <a:prstGeom prst="rect">
            <a:avLst/>
          </a:prstGeom>
        </p:spPr>
      </p:pic>
      <p:pic>
        <p:nvPicPr>
          <p:cNvPr id="102" name="Picture 101"/>
          <p:cNvPicPr>
            <a:picLocks noChangeAspect="1"/>
          </p:cNvPicPr>
          <p:nvPr>
            <p:custDataLst>
              <p:tags r:id="rId22"/>
            </p:custDataLst>
          </p:nvPr>
        </p:nvPicPr>
        <p:blipFill>
          <a:blip r:embed="rId76" cstate="print">
            <a:extLst>
              <a:ext uri="{28A0092B-C50C-407E-A947-70E740481C1C}">
                <a14:useLocalDpi xmlns:a14="http://schemas.microsoft.com/office/drawing/2010/main" val="0"/>
              </a:ext>
            </a:extLst>
          </a:blip>
          <a:stretch>
            <a:fillRect/>
          </a:stretch>
        </p:blipFill>
        <p:spPr>
          <a:xfrm>
            <a:off x="4068393" y="3620469"/>
            <a:ext cx="194191" cy="196966"/>
          </a:xfrm>
          <a:prstGeom prst="rect">
            <a:avLst/>
          </a:prstGeom>
        </p:spPr>
      </p:pic>
      <p:pic>
        <p:nvPicPr>
          <p:cNvPr id="103" name="Picture 102"/>
          <p:cNvPicPr>
            <a:picLocks noChangeAspect="1"/>
          </p:cNvPicPr>
          <p:nvPr>
            <p:custDataLst>
              <p:tags r:id="rId23"/>
            </p:custDataLst>
          </p:nvPr>
        </p:nvPicPr>
        <p:blipFill>
          <a:blip r:embed="rId77" cstate="print">
            <a:extLst>
              <a:ext uri="{28A0092B-C50C-407E-A947-70E740481C1C}">
                <a14:useLocalDpi xmlns:a14="http://schemas.microsoft.com/office/drawing/2010/main" val="0"/>
              </a:ext>
            </a:extLst>
          </a:blip>
          <a:stretch>
            <a:fillRect/>
          </a:stretch>
        </p:blipFill>
        <p:spPr>
          <a:xfrm>
            <a:off x="2814190" y="4067339"/>
            <a:ext cx="173386" cy="135934"/>
          </a:xfrm>
          <a:prstGeom prst="rect">
            <a:avLst/>
          </a:prstGeom>
        </p:spPr>
      </p:pic>
      <p:pic>
        <p:nvPicPr>
          <p:cNvPr id="104" name="Picture 103"/>
          <p:cNvPicPr>
            <a:picLocks noChangeAspect="1"/>
          </p:cNvPicPr>
          <p:nvPr>
            <p:custDataLst>
              <p:tags r:id="rId24"/>
            </p:custDataLst>
          </p:nvPr>
        </p:nvPicPr>
        <p:blipFill>
          <a:blip r:embed="rId78" cstate="print">
            <a:extLst>
              <a:ext uri="{28A0092B-C50C-407E-A947-70E740481C1C}">
                <a14:useLocalDpi xmlns:a14="http://schemas.microsoft.com/office/drawing/2010/main" val="0"/>
              </a:ext>
            </a:extLst>
          </a:blip>
          <a:stretch>
            <a:fillRect/>
          </a:stretch>
        </p:blipFill>
        <p:spPr>
          <a:xfrm>
            <a:off x="2815760" y="4463155"/>
            <a:ext cx="178934" cy="135934"/>
          </a:xfrm>
          <a:prstGeom prst="rect">
            <a:avLst/>
          </a:prstGeom>
        </p:spPr>
      </p:pic>
      <p:pic>
        <p:nvPicPr>
          <p:cNvPr id="105" name="Picture 104"/>
          <p:cNvPicPr>
            <a:picLocks noChangeAspect="1"/>
          </p:cNvPicPr>
          <p:nvPr>
            <p:custDataLst>
              <p:tags r:id="rId25"/>
            </p:custDataLst>
          </p:nvPr>
        </p:nvPicPr>
        <p:blipFill>
          <a:blip r:embed="rId79" cstate="print">
            <a:extLst>
              <a:ext uri="{28A0092B-C50C-407E-A947-70E740481C1C}">
                <a14:useLocalDpi xmlns:a14="http://schemas.microsoft.com/office/drawing/2010/main" val="0"/>
              </a:ext>
            </a:extLst>
          </a:blip>
          <a:stretch>
            <a:fillRect/>
          </a:stretch>
        </p:blipFill>
        <p:spPr>
          <a:xfrm>
            <a:off x="2816151" y="4854236"/>
            <a:ext cx="180321" cy="138709"/>
          </a:xfrm>
          <a:prstGeom prst="rect">
            <a:avLst/>
          </a:prstGeom>
        </p:spPr>
      </p:pic>
      <p:graphicFrame>
        <p:nvGraphicFramePr>
          <p:cNvPr id="106" name="Table 105"/>
          <p:cNvGraphicFramePr>
            <a:graphicFrameLocks noGrp="1"/>
          </p:cNvGraphicFramePr>
          <p:nvPr>
            <p:extLst>
              <p:ext uri="{D42A27DB-BD31-4B8C-83A1-F6EECF244321}">
                <p14:modId xmlns:p14="http://schemas.microsoft.com/office/powerpoint/2010/main" val="2087337416"/>
              </p:ext>
            </p:extLst>
          </p:nvPr>
        </p:nvGraphicFramePr>
        <p:xfrm>
          <a:off x="2712821" y="3551199"/>
          <a:ext cx="1643660" cy="155369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8424">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8424">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8424">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8424">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107" name="Picture 106"/>
          <p:cNvPicPr>
            <a:picLocks noChangeAspect="1"/>
          </p:cNvPicPr>
          <p:nvPr>
            <p:custDataLst>
              <p:tags r:id="rId26"/>
            </p:custDataLst>
          </p:nvPr>
        </p:nvPicPr>
        <p:blipFill>
          <a:blip r:embed="rId74" cstate="print">
            <a:extLst>
              <a:ext uri="{28A0092B-C50C-407E-A947-70E740481C1C}">
                <a14:useLocalDpi xmlns:a14="http://schemas.microsoft.com/office/drawing/2010/main" val="0"/>
              </a:ext>
            </a:extLst>
          </a:blip>
          <a:stretch>
            <a:fillRect/>
          </a:stretch>
        </p:blipFill>
        <p:spPr>
          <a:xfrm>
            <a:off x="3238023" y="3622919"/>
            <a:ext cx="187257" cy="194193"/>
          </a:xfrm>
          <a:prstGeom prst="rect">
            <a:avLst/>
          </a:prstGeom>
        </p:spPr>
      </p:pic>
      <p:pic>
        <p:nvPicPr>
          <p:cNvPr id="108" name="Picture 107"/>
          <p:cNvPicPr>
            <a:picLocks noChangeAspect="1"/>
          </p:cNvPicPr>
          <p:nvPr>
            <p:custDataLst>
              <p:tags r:id="rId27"/>
            </p:custDataLst>
          </p:nvPr>
        </p:nvPicPr>
        <p:blipFill>
          <a:blip r:embed="rId75" cstate="print">
            <a:extLst>
              <a:ext uri="{28A0092B-C50C-407E-A947-70E740481C1C}">
                <a14:useLocalDpi xmlns:a14="http://schemas.microsoft.com/office/drawing/2010/main" val="0"/>
              </a:ext>
            </a:extLst>
          </a:blip>
          <a:stretch>
            <a:fillRect/>
          </a:stretch>
        </p:blipFill>
        <p:spPr>
          <a:xfrm>
            <a:off x="3662755" y="3622919"/>
            <a:ext cx="192806" cy="194193"/>
          </a:xfrm>
          <a:prstGeom prst="rect">
            <a:avLst/>
          </a:prstGeom>
        </p:spPr>
      </p:pic>
      <p:pic>
        <p:nvPicPr>
          <p:cNvPr id="109" name="Picture 108"/>
          <p:cNvPicPr>
            <a:picLocks noChangeAspect="1"/>
          </p:cNvPicPr>
          <p:nvPr>
            <p:custDataLst>
              <p:tags r:id="rId28"/>
            </p:custDataLst>
          </p:nvPr>
        </p:nvPicPr>
        <p:blipFill>
          <a:blip r:embed="rId76" cstate="print">
            <a:extLst>
              <a:ext uri="{28A0092B-C50C-407E-A947-70E740481C1C}">
                <a14:useLocalDpi xmlns:a14="http://schemas.microsoft.com/office/drawing/2010/main" val="0"/>
              </a:ext>
            </a:extLst>
          </a:blip>
          <a:stretch>
            <a:fillRect/>
          </a:stretch>
        </p:blipFill>
        <p:spPr>
          <a:xfrm>
            <a:off x="4068393" y="3621927"/>
            <a:ext cx="194191" cy="196966"/>
          </a:xfrm>
          <a:prstGeom prst="rect">
            <a:avLst/>
          </a:prstGeom>
        </p:spPr>
      </p:pic>
      <p:pic>
        <p:nvPicPr>
          <p:cNvPr id="110" name="Picture 109"/>
          <p:cNvPicPr>
            <a:picLocks noChangeAspect="1"/>
          </p:cNvPicPr>
          <p:nvPr>
            <p:custDataLst>
              <p:tags r:id="rId29"/>
            </p:custDataLst>
          </p:nvPr>
        </p:nvPicPr>
        <p:blipFill>
          <a:blip r:embed="rId77" cstate="print">
            <a:extLst>
              <a:ext uri="{28A0092B-C50C-407E-A947-70E740481C1C}">
                <a14:useLocalDpi xmlns:a14="http://schemas.microsoft.com/office/drawing/2010/main" val="0"/>
              </a:ext>
            </a:extLst>
          </a:blip>
          <a:stretch>
            <a:fillRect/>
          </a:stretch>
        </p:blipFill>
        <p:spPr>
          <a:xfrm>
            <a:off x="2814190" y="4068797"/>
            <a:ext cx="173386" cy="135934"/>
          </a:xfrm>
          <a:prstGeom prst="rect">
            <a:avLst/>
          </a:prstGeom>
        </p:spPr>
      </p:pic>
      <p:pic>
        <p:nvPicPr>
          <p:cNvPr id="111" name="Picture 110"/>
          <p:cNvPicPr>
            <a:picLocks noChangeAspect="1"/>
          </p:cNvPicPr>
          <p:nvPr>
            <p:custDataLst>
              <p:tags r:id="rId30"/>
            </p:custDataLst>
          </p:nvPr>
        </p:nvPicPr>
        <p:blipFill>
          <a:blip r:embed="rId78" cstate="print">
            <a:extLst>
              <a:ext uri="{28A0092B-C50C-407E-A947-70E740481C1C}">
                <a14:useLocalDpi xmlns:a14="http://schemas.microsoft.com/office/drawing/2010/main" val="0"/>
              </a:ext>
            </a:extLst>
          </a:blip>
          <a:stretch>
            <a:fillRect/>
          </a:stretch>
        </p:blipFill>
        <p:spPr>
          <a:xfrm>
            <a:off x="2815760" y="4464613"/>
            <a:ext cx="178934" cy="135934"/>
          </a:xfrm>
          <a:prstGeom prst="rect">
            <a:avLst/>
          </a:prstGeom>
        </p:spPr>
      </p:pic>
      <p:pic>
        <p:nvPicPr>
          <p:cNvPr id="112" name="Picture 111"/>
          <p:cNvPicPr>
            <a:picLocks noChangeAspect="1"/>
          </p:cNvPicPr>
          <p:nvPr>
            <p:custDataLst>
              <p:tags r:id="rId31"/>
            </p:custDataLst>
          </p:nvPr>
        </p:nvPicPr>
        <p:blipFill>
          <a:blip r:embed="rId79" cstate="print">
            <a:extLst>
              <a:ext uri="{28A0092B-C50C-407E-A947-70E740481C1C}">
                <a14:useLocalDpi xmlns:a14="http://schemas.microsoft.com/office/drawing/2010/main" val="0"/>
              </a:ext>
            </a:extLst>
          </a:blip>
          <a:stretch>
            <a:fillRect/>
          </a:stretch>
        </p:blipFill>
        <p:spPr>
          <a:xfrm>
            <a:off x="2816151" y="4855694"/>
            <a:ext cx="180321" cy="138709"/>
          </a:xfrm>
          <a:prstGeom prst="rect">
            <a:avLst/>
          </a:prstGeom>
        </p:spPr>
      </p:pic>
      <p:cxnSp>
        <p:nvCxnSpPr>
          <p:cNvPr id="4" name="Straight Arrow Connector 3"/>
          <p:cNvCxnSpPr/>
          <p:nvPr/>
        </p:nvCxnSpPr>
        <p:spPr>
          <a:xfrm>
            <a:off x="5007429" y="4464613"/>
            <a:ext cx="21631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 name="Picture 112"/>
          <p:cNvPicPr>
            <a:picLocks noChangeAspect="1"/>
          </p:cNvPicPr>
          <p:nvPr>
            <p:custDataLst>
              <p:tags r:id="rId32"/>
            </p:custDataLst>
          </p:nvPr>
        </p:nvPicPr>
        <p:blipFill>
          <a:blip r:embed="rId78" cstate="print">
            <a:extLst>
              <a:ext uri="{28A0092B-C50C-407E-A947-70E740481C1C}">
                <a14:useLocalDpi xmlns:a14="http://schemas.microsoft.com/office/drawing/2010/main" val="0"/>
              </a:ext>
            </a:extLst>
          </a:blip>
          <a:stretch>
            <a:fillRect/>
          </a:stretch>
        </p:blipFill>
        <p:spPr>
          <a:xfrm>
            <a:off x="5866384" y="3884069"/>
            <a:ext cx="466266" cy="354216"/>
          </a:xfrm>
          <a:prstGeom prst="rect">
            <a:avLst/>
          </a:prstGeom>
        </p:spPr>
      </p:pic>
      <p:graphicFrame>
        <p:nvGraphicFramePr>
          <p:cNvPr id="114" name="Table 113"/>
          <p:cNvGraphicFramePr>
            <a:graphicFrameLocks noGrp="1"/>
          </p:cNvGraphicFramePr>
          <p:nvPr/>
        </p:nvGraphicFramePr>
        <p:xfrm>
          <a:off x="7799285" y="3558819"/>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115" name="Group 114"/>
          <p:cNvGrpSpPr/>
          <p:nvPr/>
        </p:nvGrpSpPr>
        <p:grpSpPr>
          <a:xfrm>
            <a:off x="7900654" y="3621927"/>
            <a:ext cx="1448394" cy="1372476"/>
            <a:chOff x="5416901" y="2444163"/>
            <a:chExt cx="1448394" cy="1372476"/>
          </a:xfrm>
        </p:grpSpPr>
        <p:pic>
          <p:nvPicPr>
            <p:cNvPr id="116" name="Picture 115"/>
            <p:cNvPicPr>
              <a:picLocks noChangeAspect="1"/>
            </p:cNvPicPr>
            <p:nvPr>
              <p:custDataLst>
                <p:tags r:id="rId46"/>
              </p:custDataLst>
            </p:nvPr>
          </p:nvPicPr>
          <p:blipFill>
            <a:blip r:embed="rId74" cstate="print">
              <a:extLst>
                <a:ext uri="{28A0092B-C50C-407E-A947-70E740481C1C}">
                  <a14:useLocalDpi xmlns:a14="http://schemas.microsoft.com/office/drawing/2010/main" val="0"/>
                </a:ext>
              </a:extLst>
            </a:blip>
            <a:stretch>
              <a:fillRect/>
            </a:stretch>
          </p:blipFill>
          <p:spPr>
            <a:xfrm>
              <a:off x="5840734" y="2445155"/>
              <a:ext cx="187257" cy="194193"/>
            </a:xfrm>
            <a:prstGeom prst="rect">
              <a:avLst/>
            </a:prstGeom>
          </p:spPr>
        </p:pic>
        <p:pic>
          <p:nvPicPr>
            <p:cNvPr id="117" name="Picture 116"/>
            <p:cNvPicPr>
              <a:picLocks noChangeAspect="1"/>
            </p:cNvPicPr>
            <p:nvPr>
              <p:custDataLst>
                <p:tags r:id="rId47"/>
              </p:custDataLst>
            </p:nvPr>
          </p:nvPicPr>
          <p:blipFill>
            <a:blip r:embed="rId75" cstate="print">
              <a:extLst>
                <a:ext uri="{28A0092B-C50C-407E-A947-70E740481C1C}">
                  <a14:useLocalDpi xmlns:a14="http://schemas.microsoft.com/office/drawing/2010/main" val="0"/>
                </a:ext>
              </a:extLst>
            </a:blip>
            <a:stretch>
              <a:fillRect/>
            </a:stretch>
          </p:blipFill>
          <p:spPr>
            <a:xfrm>
              <a:off x="6265466" y="2445155"/>
              <a:ext cx="192806" cy="194193"/>
            </a:xfrm>
            <a:prstGeom prst="rect">
              <a:avLst/>
            </a:prstGeom>
          </p:spPr>
        </p:pic>
        <p:pic>
          <p:nvPicPr>
            <p:cNvPr id="118" name="Picture 117"/>
            <p:cNvPicPr>
              <a:picLocks noChangeAspect="1"/>
            </p:cNvPicPr>
            <p:nvPr>
              <p:custDataLst>
                <p:tags r:id="rId48"/>
              </p:custDataLst>
            </p:nvPr>
          </p:nvPicPr>
          <p:blipFill>
            <a:blip r:embed="rId76" cstate="print">
              <a:extLst>
                <a:ext uri="{28A0092B-C50C-407E-A947-70E740481C1C}">
                  <a14:useLocalDpi xmlns:a14="http://schemas.microsoft.com/office/drawing/2010/main" val="0"/>
                </a:ext>
              </a:extLst>
            </a:blip>
            <a:stretch>
              <a:fillRect/>
            </a:stretch>
          </p:blipFill>
          <p:spPr>
            <a:xfrm>
              <a:off x="6671104" y="2444163"/>
              <a:ext cx="194191" cy="196966"/>
            </a:xfrm>
            <a:prstGeom prst="rect">
              <a:avLst/>
            </a:prstGeom>
          </p:spPr>
        </p:pic>
        <p:pic>
          <p:nvPicPr>
            <p:cNvPr id="119" name="Picture 118"/>
            <p:cNvPicPr>
              <a:picLocks noChangeAspect="1"/>
            </p:cNvPicPr>
            <p:nvPr>
              <p:custDataLst>
                <p:tags r:id="rId49"/>
              </p:custDataLst>
            </p:nvPr>
          </p:nvPicPr>
          <p:blipFill>
            <a:blip r:embed="rId77" cstate="print">
              <a:extLst>
                <a:ext uri="{28A0092B-C50C-407E-A947-70E740481C1C}">
                  <a14:useLocalDpi xmlns:a14="http://schemas.microsoft.com/office/drawing/2010/main" val="0"/>
                </a:ext>
              </a:extLst>
            </a:blip>
            <a:stretch>
              <a:fillRect/>
            </a:stretch>
          </p:blipFill>
          <p:spPr>
            <a:xfrm>
              <a:off x="5416901" y="2891033"/>
              <a:ext cx="173386" cy="135934"/>
            </a:xfrm>
            <a:prstGeom prst="rect">
              <a:avLst/>
            </a:prstGeom>
          </p:spPr>
        </p:pic>
        <p:pic>
          <p:nvPicPr>
            <p:cNvPr id="120" name="Picture 119"/>
            <p:cNvPicPr>
              <a:picLocks noChangeAspect="1"/>
            </p:cNvPicPr>
            <p:nvPr>
              <p:custDataLst>
                <p:tags r:id="rId50"/>
              </p:custDataLst>
            </p:nvPr>
          </p:nvPicPr>
          <p:blipFill>
            <a:blip r:embed="rId78" cstate="print">
              <a:extLst>
                <a:ext uri="{28A0092B-C50C-407E-A947-70E740481C1C}">
                  <a14:useLocalDpi xmlns:a14="http://schemas.microsoft.com/office/drawing/2010/main" val="0"/>
                </a:ext>
              </a:extLst>
            </a:blip>
            <a:stretch>
              <a:fillRect/>
            </a:stretch>
          </p:blipFill>
          <p:spPr>
            <a:xfrm>
              <a:off x="5418471" y="3286849"/>
              <a:ext cx="178934" cy="135934"/>
            </a:xfrm>
            <a:prstGeom prst="rect">
              <a:avLst/>
            </a:prstGeom>
          </p:spPr>
        </p:pic>
        <p:pic>
          <p:nvPicPr>
            <p:cNvPr id="121" name="Picture 120"/>
            <p:cNvPicPr>
              <a:picLocks noChangeAspect="1"/>
            </p:cNvPicPr>
            <p:nvPr>
              <p:custDataLst>
                <p:tags r:id="rId51"/>
              </p:custDataLst>
            </p:nvPr>
          </p:nvPicPr>
          <p:blipFill>
            <a:blip r:embed="rId79" cstate="print">
              <a:extLst>
                <a:ext uri="{28A0092B-C50C-407E-A947-70E740481C1C}">
                  <a14:useLocalDpi xmlns:a14="http://schemas.microsoft.com/office/drawing/2010/main" val="0"/>
                </a:ext>
              </a:extLst>
            </a:blip>
            <a:stretch>
              <a:fillRect/>
            </a:stretch>
          </p:blipFill>
          <p:spPr>
            <a:xfrm>
              <a:off x="5418862" y="3677930"/>
              <a:ext cx="180321" cy="138709"/>
            </a:xfrm>
            <a:prstGeom prst="rect">
              <a:avLst/>
            </a:prstGeom>
          </p:spPr>
        </p:pic>
      </p:grpSp>
      <p:graphicFrame>
        <p:nvGraphicFramePr>
          <p:cNvPr id="122" name="Table 121"/>
          <p:cNvGraphicFramePr>
            <a:graphicFrameLocks noGrp="1"/>
          </p:cNvGraphicFramePr>
          <p:nvPr/>
        </p:nvGraphicFramePr>
        <p:xfrm>
          <a:off x="7796110" y="3549294"/>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123" name="Picture 122"/>
          <p:cNvPicPr>
            <a:picLocks noChangeAspect="1"/>
          </p:cNvPicPr>
          <p:nvPr>
            <p:custDataLst>
              <p:tags r:id="rId33"/>
            </p:custDataLst>
          </p:nvPr>
        </p:nvPicPr>
        <p:blipFill>
          <a:blip r:embed="rId74" cstate="print">
            <a:extLst>
              <a:ext uri="{28A0092B-C50C-407E-A947-70E740481C1C}">
                <a14:useLocalDpi xmlns:a14="http://schemas.microsoft.com/office/drawing/2010/main" val="0"/>
              </a:ext>
            </a:extLst>
          </a:blip>
          <a:stretch>
            <a:fillRect/>
          </a:stretch>
        </p:blipFill>
        <p:spPr>
          <a:xfrm>
            <a:off x="8321312" y="3613394"/>
            <a:ext cx="187257" cy="194193"/>
          </a:xfrm>
          <a:prstGeom prst="rect">
            <a:avLst/>
          </a:prstGeom>
        </p:spPr>
      </p:pic>
      <p:pic>
        <p:nvPicPr>
          <p:cNvPr id="124" name="Picture 123"/>
          <p:cNvPicPr>
            <a:picLocks noChangeAspect="1"/>
          </p:cNvPicPr>
          <p:nvPr>
            <p:custDataLst>
              <p:tags r:id="rId34"/>
            </p:custDataLst>
          </p:nvPr>
        </p:nvPicPr>
        <p:blipFill>
          <a:blip r:embed="rId75" cstate="print">
            <a:extLst>
              <a:ext uri="{28A0092B-C50C-407E-A947-70E740481C1C}">
                <a14:useLocalDpi xmlns:a14="http://schemas.microsoft.com/office/drawing/2010/main" val="0"/>
              </a:ext>
            </a:extLst>
          </a:blip>
          <a:stretch>
            <a:fillRect/>
          </a:stretch>
        </p:blipFill>
        <p:spPr>
          <a:xfrm>
            <a:off x="8746044" y="3613394"/>
            <a:ext cx="192806" cy="194193"/>
          </a:xfrm>
          <a:prstGeom prst="rect">
            <a:avLst/>
          </a:prstGeom>
        </p:spPr>
      </p:pic>
      <p:pic>
        <p:nvPicPr>
          <p:cNvPr id="125" name="Picture 124"/>
          <p:cNvPicPr>
            <a:picLocks noChangeAspect="1"/>
          </p:cNvPicPr>
          <p:nvPr>
            <p:custDataLst>
              <p:tags r:id="rId35"/>
            </p:custDataLst>
          </p:nvPr>
        </p:nvPicPr>
        <p:blipFill>
          <a:blip r:embed="rId76" cstate="print">
            <a:extLst>
              <a:ext uri="{28A0092B-C50C-407E-A947-70E740481C1C}">
                <a14:useLocalDpi xmlns:a14="http://schemas.microsoft.com/office/drawing/2010/main" val="0"/>
              </a:ext>
            </a:extLst>
          </a:blip>
          <a:stretch>
            <a:fillRect/>
          </a:stretch>
        </p:blipFill>
        <p:spPr>
          <a:xfrm>
            <a:off x="9151682" y="3612402"/>
            <a:ext cx="194191" cy="196966"/>
          </a:xfrm>
          <a:prstGeom prst="rect">
            <a:avLst/>
          </a:prstGeom>
        </p:spPr>
      </p:pic>
      <p:pic>
        <p:nvPicPr>
          <p:cNvPr id="126" name="Picture 125"/>
          <p:cNvPicPr>
            <a:picLocks noChangeAspect="1"/>
          </p:cNvPicPr>
          <p:nvPr>
            <p:custDataLst>
              <p:tags r:id="rId36"/>
            </p:custDataLst>
          </p:nvPr>
        </p:nvPicPr>
        <p:blipFill>
          <a:blip r:embed="rId77" cstate="print">
            <a:extLst>
              <a:ext uri="{28A0092B-C50C-407E-A947-70E740481C1C}">
                <a14:useLocalDpi xmlns:a14="http://schemas.microsoft.com/office/drawing/2010/main" val="0"/>
              </a:ext>
            </a:extLst>
          </a:blip>
          <a:stretch>
            <a:fillRect/>
          </a:stretch>
        </p:blipFill>
        <p:spPr>
          <a:xfrm>
            <a:off x="7897479" y="4059272"/>
            <a:ext cx="173386" cy="135934"/>
          </a:xfrm>
          <a:prstGeom prst="rect">
            <a:avLst/>
          </a:prstGeom>
        </p:spPr>
      </p:pic>
      <p:pic>
        <p:nvPicPr>
          <p:cNvPr id="127" name="Picture 126"/>
          <p:cNvPicPr>
            <a:picLocks noChangeAspect="1"/>
          </p:cNvPicPr>
          <p:nvPr>
            <p:custDataLst>
              <p:tags r:id="rId37"/>
            </p:custDataLst>
          </p:nvPr>
        </p:nvPicPr>
        <p:blipFill>
          <a:blip r:embed="rId78" cstate="print">
            <a:extLst>
              <a:ext uri="{28A0092B-C50C-407E-A947-70E740481C1C}">
                <a14:useLocalDpi xmlns:a14="http://schemas.microsoft.com/office/drawing/2010/main" val="0"/>
              </a:ext>
            </a:extLst>
          </a:blip>
          <a:stretch>
            <a:fillRect/>
          </a:stretch>
        </p:blipFill>
        <p:spPr>
          <a:xfrm>
            <a:off x="7899049" y="4455088"/>
            <a:ext cx="178934" cy="135934"/>
          </a:xfrm>
          <a:prstGeom prst="rect">
            <a:avLst/>
          </a:prstGeom>
        </p:spPr>
      </p:pic>
      <p:pic>
        <p:nvPicPr>
          <p:cNvPr id="128" name="Picture 127"/>
          <p:cNvPicPr>
            <a:picLocks noChangeAspect="1"/>
          </p:cNvPicPr>
          <p:nvPr>
            <p:custDataLst>
              <p:tags r:id="rId38"/>
            </p:custDataLst>
          </p:nvPr>
        </p:nvPicPr>
        <p:blipFill>
          <a:blip r:embed="rId79" cstate="print">
            <a:extLst>
              <a:ext uri="{28A0092B-C50C-407E-A947-70E740481C1C}">
                <a14:useLocalDpi xmlns:a14="http://schemas.microsoft.com/office/drawing/2010/main" val="0"/>
              </a:ext>
            </a:extLst>
          </a:blip>
          <a:stretch>
            <a:fillRect/>
          </a:stretch>
        </p:blipFill>
        <p:spPr>
          <a:xfrm>
            <a:off x="7899440" y="4846169"/>
            <a:ext cx="180321" cy="138709"/>
          </a:xfrm>
          <a:prstGeom prst="rect">
            <a:avLst/>
          </a:prstGeom>
        </p:spPr>
      </p:pic>
      <p:graphicFrame>
        <p:nvGraphicFramePr>
          <p:cNvPr id="136" name="Table 135"/>
          <p:cNvGraphicFramePr>
            <a:graphicFrameLocks noGrp="1"/>
          </p:cNvGraphicFramePr>
          <p:nvPr/>
        </p:nvGraphicFramePr>
        <p:xfrm>
          <a:off x="7796110" y="3539769"/>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137" name="Picture 136"/>
          <p:cNvPicPr>
            <a:picLocks noChangeAspect="1"/>
          </p:cNvPicPr>
          <p:nvPr>
            <p:custDataLst>
              <p:tags r:id="rId39"/>
            </p:custDataLst>
          </p:nvPr>
        </p:nvPicPr>
        <p:blipFill>
          <a:blip r:embed="rId74" cstate="print">
            <a:extLst>
              <a:ext uri="{28A0092B-C50C-407E-A947-70E740481C1C}">
                <a14:useLocalDpi xmlns:a14="http://schemas.microsoft.com/office/drawing/2010/main" val="0"/>
              </a:ext>
            </a:extLst>
          </a:blip>
          <a:stretch>
            <a:fillRect/>
          </a:stretch>
        </p:blipFill>
        <p:spPr>
          <a:xfrm>
            <a:off x="8321312" y="3603869"/>
            <a:ext cx="187257" cy="194193"/>
          </a:xfrm>
          <a:prstGeom prst="rect">
            <a:avLst/>
          </a:prstGeom>
        </p:spPr>
      </p:pic>
      <p:pic>
        <p:nvPicPr>
          <p:cNvPr id="138" name="Picture 137"/>
          <p:cNvPicPr>
            <a:picLocks noChangeAspect="1"/>
          </p:cNvPicPr>
          <p:nvPr>
            <p:custDataLst>
              <p:tags r:id="rId40"/>
            </p:custDataLst>
          </p:nvPr>
        </p:nvPicPr>
        <p:blipFill>
          <a:blip r:embed="rId75" cstate="print">
            <a:extLst>
              <a:ext uri="{28A0092B-C50C-407E-A947-70E740481C1C}">
                <a14:useLocalDpi xmlns:a14="http://schemas.microsoft.com/office/drawing/2010/main" val="0"/>
              </a:ext>
            </a:extLst>
          </a:blip>
          <a:stretch>
            <a:fillRect/>
          </a:stretch>
        </p:blipFill>
        <p:spPr>
          <a:xfrm>
            <a:off x="8746044" y="3603869"/>
            <a:ext cx="192806" cy="194193"/>
          </a:xfrm>
          <a:prstGeom prst="rect">
            <a:avLst/>
          </a:prstGeom>
        </p:spPr>
      </p:pic>
      <p:pic>
        <p:nvPicPr>
          <p:cNvPr id="139" name="Picture 138"/>
          <p:cNvPicPr>
            <a:picLocks noChangeAspect="1"/>
          </p:cNvPicPr>
          <p:nvPr>
            <p:custDataLst>
              <p:tags r:id="rId41"/>
            </p:custDataLst>
          </p:nvPr>
        </p:nvPicPr>
        <p:blipFill>
          <a:blip r:embed="rId76" cstate="print">
            <a:extLst>
              <a:ext uri="{28A0092B-C50C-407E-A947-70E740481C1C}">
                <a14:useLocalDpi xmlns:a14="http://schemas.microsoft.com/office/drawing/2010/main" val="0"/>
              </a:ext>
            </a:extLst>
          </a:blip>
          <a:stretch>
            <a:fillRect/>
          </a:stretch>
        </p:blipFill>
        <p:spPr>
          <a:xfrm>
            <a:off x="9151682" y="3602877"/>
            <a:ext cx="194191" cy="196966"/>
          </a:xfrm>
          <a:prstGeom prst="rect">
            <a:avLst/>
          </a:prstGeom>
        </p:spPr>
      </p:pic>
      <p:pic>
        <p:nvPicPr>
          <p:cNvPr id="140" name="Picture 139"/>
          <p:cNvPicPr>
            <a:picLocks noChangeAspect="1"/>
          </p:cNvPicPr>
          <p:nvPr>
            <p:custDataLst>
              <p:tags r:id="rId42"/>
            </p:custDataLst>
          </p:nvPr>
        </p:nvPicPr>
        <p:blipFill>
          <a:blip r:embed="rId77" cstate="print">
            <a:extLst>
              <a:ext uri="{28A0092B-C50C-407E-A947-70E740481C1C}">
                <a14:useLocalDpi xmlns:a14="http://schemas.microsoft.com/office/drawing/2010/main" val="0"/>
              </a:ext>
            </a:extLst>
          </a:blip>
          <a:stretch>
            <a:fillRect/>
          </a:stretch>
        </p:blipFill>
        <p:spPr>
          <a:xfrm>
            <a:off x="7897479" y="4049747"/>
            <a:ext cx="173386" cy="135934"/>
          </a:xfrm>
          <a:prstGeom prst="rect">
            <a:avLst/>
          </a:prstGeom>
        </p:spPr>
      </p:pic>
      <p:pic>
        <p:nvPicPr>
          <p:cNvPr id="141" name="Picture 140"/>
          <p:cNvPicPr>
            <a:picLocks noChangeAspect="1"/>
          </p:cNvPicPr>
          <p:nvPr>
            <p:custDataLst>
              <p:tags r:id="rId43"/>
            </p:custDataLst>
          </p:nvPr>
        </p:nvPicPr>
        <p:blipFill>
          <a:blip r:embed="rId78" cstate="print">
            <a:extLst>
              <a:ext uri="{28A0092B-C50C-407E-A947-70E740481C1C}">
                <a14:useLocalDpi xmlns:a14="http://schemas.microsoft.com/office/drawing/2010/main" val="0"/>
              </a:ext>
            </a:extLst>
          </a:blip>
          <a:stretch>
            <a:fillRect/>
          </a:stretch>
        </p:blipFill>
        <p:spPr>
          <a:xfrm>
            <a:off x="7899049" y="4445563"/>
            <a:ext cx="178934" cy="135934"/>
          </a:xfrm>
          <a:prstGeom prst="rect">
            <a:avLst/>
          </a:prstGeom>
        </p:spPr>
      </p:pic>
      <p:pic>
        <p:nvPicPr>
          <p:cNvPr id="142" name="Picture 141"/>
          <p:cNvPicPr>
            <a:picLocks noChangeAspect="1"/>
          </p:cNvPicPr>
          <p:nvPr>
            <p:custDataLst>
              <p:tags r:id="rId44"/>
            </p:custDataLst>
          </p:nvPr>
        </p:nvPicPr>
        <p:blipFill>
          <a:blip r:embed="rId79" cstate="print">
            <a:extLst>
              <a:ext uri="{28A0092B-C50C-407E-A947-70E740481C1C}">
                <a14:useLocalDpi xmlns:a14="http://schemas.microsoft.com/office/drawing/2010/main" val="0"/>
              </a:ext>
            </a:extLst>
          </a:blip>
          <a:stretch>
            <a:fillRect/>
          </a:stretch>
        </p:blipFill>
        <p:spPr>
          <a:xfrm>
            <a:off x="7899440" y="4836644"/>
            <a:ext cx="180321" cy="138709"/>
          </a:xfrm>
          <a:prstGeom prst="rect">
            <a:avLst/>
          </a:prstGeom>
        </p:spPr>
      </p:pic>
      <p:pic>
        <p:nvPicPr>
          <p:cNvPr id="144" name="Picture 143"/>
          <p:cNvPicPr>
            <a:picLocks noChangeAspect="1"/>
          </p:cNvPicPr>
          <p:nvPr>
            <p:custDataLst>
              <p:tags r:id="rId45"/>
            </p:custDataLst>
          </p:nvPr>
        </p:nvPicPr>
        <p:blipFill>
          <a:blip r:embed="rId75" cstate="print">
            <a:extLst>
              <a:ext uri="{28A0092B-C50C-407E-A947-70E740481C1C}">
                <a14:useLocalDpi xmlns:a14="http://schemas.microsoft.com/office/drawing/2010/main" val="0"/>
              </a:ext>
            </a:extLst>
          </a:blip>
          <a:stretch>
            <a:fillRect/>
          </a:stretch>
        </p:blipFill>
        <p:spPr>
          <a:xfrm>
            <a:off x="10248039" y="2018742"/>
            <a:ext cx="665104" cy="669886"/>
          </a:xfrm>
          <a:prstGeom prst="rect">
            <a:avLst/>
          </a:prstGeom>
        </p:spPr>
      </p:pic>
    </p:spTree>
    <p:extLst>
      <p:ext uri="{BB962C8B-B14F-4D97-AF65-F5344CB8AC3E}">
        <p14:creationId xmlns:p14="http://schemas.microsoft.com/office/powerpoint/2010/main" val="70793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3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4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 model: communication</a:t>
            </a:r>
          </a:p>
        </p:txBody>
      </p:sp>
      <p:pic>
        <p:nvPicPr>
          <p:cNvPr id="92" name="Picture 91"/>
          <p:cNvPicPr>
            <a:picLocks noChangeAspect="1"/>
          </p:cNvPicPr>
          <p:nvPr/>
        </p:nvPicPr>
        <p:blipFill>
          <a:blip r:embed="rId19">
            <a:clrChange>
              <a:clrFrom>
                <a:srgbClr val="FFFFFF"/>
              </a:clrFrom>
              <a:clrTo>
                <a:srgbClr val="FFFFFF">
                  <a:alpha val="0"/>
                </a:srgbClr>
              </a:clrTo>
            </a:clrChange>
          </a:blip>
          <a:stretch>
            <a:fillRect/>
          </a:stretch>
        </p:blipFill>
        <p:spPr>
          <a:xfrm>
            <a:off x="1091670" y="3617132"/>
            <a:ext cx="1182990" cy="1350000"/>
          </a:xfrm>
          <a:prstGeom prst="rect">
            <a:avLst/>
          </a:prstGeom>
        </p:spPr>
      </p:pic>
      <p:pic>
        <p:nvPicPr>
          <p:cNvPr id="93" name="Picture 92"/>
          <p:cNvPicPr>
            <a:picLocks noChangeAspect="1"/>
          </p:cNvPicPr>
          <p:nvPr/>
        </p:nvPicPr>
        <p:blipFill>
          <a:blip r:embed="rId20">
            <a:clrChange>
              <a:clrFrom>
                <a:srgbClr val="FFFFFF"/>
              </a:clrFrom>
              <a:clrTo>
                <a:srgbClr val="FFFFFF">
                  <a:alpha val="0"/>
                </a:srgbClr>
              </a:clrTo>
            </a:clrChange>
          </a:blip>
          <a:stretch>
            <a:fillRect/>
          </a:stretch>
        </p:blipFill>
        <p:spPr>
          <a:xfrm>
            <a:off x="9989096" y="3617132"/>
            <a:ext cx="1182990" cy="1350000"/>
          </a:xfrm>
          <a:prstGeom prst="rect">
            <a:avLst/>
          </a:prstGeom>
        </p:spPr>
      </p:pic>
      <p:sp>
        <p:nvSpPr>
          <p:cNvPr id="94" name="TextBox 93"/>
          <p:cNvSpPr txBox="1"/>
          <p:nvPr/>
        </p:nvSpPr>
        <p:spPr>
          <a:xfrm>
            <a:off x="836578" y="5227418"/>
            <a:ext cx="1693174" cy="369332"/>
          </a:xfrm>
          <a:prstGeom prst="rect">
            <a:avLst/>
          </a:prstGeom>
          <a:noFill/>
        </p:spPr>
        <p:txBody>
          <a:bodyPr wrap="square" rtlCol="0">
            <a:spAutoFit/>
          </a:bodyPr>
          <a:lstStyle/>
          <a:p>
            <a:pPr algn="ctr"/>
            <a:r>
              <a:rPr lang="en-GB" dirty="0"/>
              <a:t>Speaker</a:t>
            </a:r>
          </a:p>
        </p:txBody>
      </p:sp>
      <p:sp>
        <p:nvSpPr>
          <p:cNvPr id="95" name="TextBox 94"/>
          <p:cNvSpPr txBox="1"/>
          <p:nvPr/>
        </p:nvSpPr>
        <p:spPr>
          <a:xfrm>
            <a:off x="9807382" y="5227418"/>
            <a:ext cx="1546418" cy="369332"/>
          </a:xfrm>
          <a:prstGeom prst="rect">
            <a:avLst/>
          </a:prstGeom>
          <a:noFill/>
        </p:spPr>
        <p:txBody>
          <a:bodyPr wrap="square" rtlCol="0">
            <a:spAutoFit/>
          </a:bodyPr>
          <a:lstStyle/>
          <a:p>
            <a:pPr algn="ctr"/>
            <a:r>
              <a:rPr lang="en-GB" dirty="0"/>
              <a:t>Hearer</a:t>
            </a:r>
          </a:p>
        </p:txBody>
      </p:sp>
      <p:pic>
        <p:nvPicPr>
          <p:cNvPr id="96" name="Picture 95"/>
          <p:cNvPicPr>
            <a:picLocks noChangeAspect="1"/>
          </p:cNvPicPr>
          <p:nvPr>
            <p:custDataLst>
              <p:tags r:id="rId1"/>
            </p:custDataLst>
          </p:nvPr>
        </p:nvPicPr>
        <p:blipFill>
          <a:blip r:embed="rId21" cstate="print">
            <a:extLst>
              <a:ext uri="{28A0092B-C50C-407E-A947-70E740481C1C}">
                <a14:useLocalDpi xmlns:a14="http://schemas.microsoft.com/office/drawing/2010/main" val="0"/>
              </a:ext>
            </a:extLst>
          </a:blip>
          <a:stretch>
            <a:fillRect/>
          </a:stretch>
        </p:blipFill>
        <p:spPr>
          <a:xfrm>
            <a:off x="1350613" y="2018742"/>
            <a:ext cx="665104" cy="669886"/>
          </a:xfrm>
          <a:prstGeom prst="rect">
            <a:avLst/>
          </a:prstGeom>
        </p:spPr>
      </p:pic>
      <p:graphicFrame>
        <p:nvGraphicFramePr>
          <p:cNvPr id="97" name="Table 96"/>
          <p:cNvGraphicFramePr>
            <a:graphicFrameLocks noGrp="1"/>
          </p:cNvGraphicFramePr>
          <p:nvPr/>
        </p:nvGraphicFramePr>
        <p:xfrm>
          <a:off x="2712821" y="3551199"/>
          <a:ext cx="1643660" cy="155369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8424">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8424">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8424">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8424">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98" name="Picture 97"/>
          <p:cNvPicPr>
            <a:picLocks noChangeAspect="1"/>
          </p:cNvPicPr>
          <p:nvPr>
            <p:custDataLst>
              <p:tags r:id="rId2"/>
            </p:custDataLst>
          </p:nvPr>
        </p:nvPicPr>
        <p:blipFill>
          <a:blip r:embed="rId22" cstate="print">
            <a:extLst>
              <a:ext uri="{28A0092B-C50C-407E-A947-70E740481C1C}">
                <a14:useLocalDpi xmlns:a14="http://schemas.microsoft.com/office/drawing/2010/main" val="0"/>
              </a:ext>
            </a:extLst>
          </a:blip>
          <a:stretch>
            <a:fillRect/>
          </a:stretch>
        </p:blipFill>
        <p:spPr>
          <a:xfrm>
            <a:off x="3238023" y="3622919"/>
            <a:ext cx="187257" cy="194193"/>
          </a:xfrm>
          <a:prstGeom prst="rect">
            <a:avLst/>
          </a:prstGeom>
        </p:spPr>
      </p:pic>
      <p:pic>
        <p:nvPicPr>
          <p:cNvPr id="129" name="Picture 128"/>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3662755" y="3622919"/>
            <a:ext cx="192806" cy="194193"/>
          </a:xfrm>
          <a:prstGeom prst="rect">
            <a:avLst/>
          </a:prstGeom>
        </p:spPr>
      </p:pic>
      <p:pic>
        <p:nvPicPr>
          <p:cNvPr id="130" name="Picture 129"/>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4068393" y="3621927"/>
            <a:ext cx="194191" cy="196966"/>
          </a:xfrm>
          <a:prstGeom prst="rect">
            <a:avLst/>
          </a:prstGeom>
        </p:spPr>
      </p:pic>
      <p:pic>
        <p:nvPicPr>
          <p:cNvPr id="131" name="Picture 130"/>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2814190" y="4068797"/>
            <a:ext cx="173386" cy="135934"/>
          </a:xfrm>
          <a:prstGeom prst="rect">
            <a:avLst/>
          </a:prstGeom>
        </p:spPr>
      </p:pic>
      <p:pic>
        <p:nvPicPr>
          <p:cNvPr id="132" name="Picture 131"/>
          <p:cNvPicPr>
            <a:picLocks noChangeAspect="1"/>
          </p:cNvPicPr>
          <p:nvPr>
            <p:custDataLst>
              <p:tags r:id="rId6"/>
            </p:custDataLst>
          </p:nvPr>
        </p:nvPicPr>
        <p:blipFill>
          <a:blip r:embed="rId25" cstate="print">
            <a:extLst>
              <a:ext uri="{28A0092B-C50C-407E-A947-70E740481C1C}">
                <a14:useLocalDpi xmlns:a14="http://schemas.microsoft.com/office/drawing/2010/main" val="0"/>
              </a:ext>
            </a:extLst>
          </a:blip>
          <a:stretch>
            <a:fillRect/>
          </a:stretch>
        </p:blipFill>
        <p:spPr>
          <a:xfrm>
            <a:off x="2815760" y="4464613"/>
            <a:ext cx="178934" cy="135934"/>
          </a:xfrm>
          <a:prstGeom prst="rect">
            <a:avLst/>
          </a:prstGeom>
        </p:spPr>
      </p:pic>
      <p:pic>
        <p:nvPicPr>
          <p:cNvPr id="133" name="Picture 132"/>
          <p:cNvPicPr>
            <a:picLocks noChangeAspect="1"/>
          </p:cNvPicPr>
          <p:nvPr>
            <p:custDataLst>
              <p:tags r:id="rId7"/>
            </p:custDataLst>
          </p:nvPr>
        </p:nvPicPr>
        <p:blipFill>
          <a:blip r:embed="rId26" cstate="print">
            <a:extLst>
              <a:ext uri="{28A0092B-C50C-407E-A947-70E740481C1C}">
                <a14:useLocalDpi xmlns:a14="http://schemas.microsoft.com/office/drawing/2010/main" val="0"/>
              </a:ext>
            </a:extLst>
          </a:blip>
          <a:stretch>
            <a:fillRect/>
          </a:stretch>
        </p:blipFill>
        <p:spPr>
          <a:xfrm>
            <a:off x="2816151" y="4855694"/>
            <a:ext cx="180321" cy="138709"/>
          </a:xfrm>
          <a:prstGeom prst="rect">
            <a:avLst/>
          </a:prstGeom>
        </p:spPr>
      </p:pic>
      <p:cxnSp>
        <p:nvCxnSpPr>
          <p:cNvPr id="134" name="Straight Arrow Connector 133"/>
          <p:cNvCxnSpPr/>
          <p:nvPr/>
        </p:nvCxnSpPr>
        <p:spPr>
          <a:xfrm>
            <a:off x="5007429" y="4464613"/>
            <a:ext cx="21631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5" name="Picture 134"/>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5866384" y="3884069"/>
            <a:ext cx="466266" cy="354216"/>
          </a:xfrm>
          <a:prstGeom prst="rect">
            <a:avLst/>
          </a:prstGeom>
        </p:spPr>
      </p:pic>
      <p:graphicFrame>
        <p:nvGraphicFramePr>
          <p:cNvPr id="143" name="Table 142"/>
          <p:cNvGraphicFramePr>
            <a:graphicFrameLocks noGrp="1"/>
          </p:cNvGraphicFramePr>
          <p:nvPr/>
        </p:nvGraphicFramePr>
        <p:xfrm>
          <a:off x="7796110" y="3539769"/>
          <a:ext cx="1643660" cy="1546076"/>
        </p:xfrm>
        <a:graphic>
          <a:graphicData uri="http://schemas.openxmlformats.org/drawingml/2006/table">
            <a:tbl>
              <a:tblPr firstRow="1" bandRow="1">
                <a:tableStyleId>{5C22544A-7EE6-4342-B048-85BDC9FD1C3A}</a:tableStyleId>
              </a:tblPr>
              <a:tblGrid>
                <a:gridCol w="410915">
                  <a:extLst>
                    <a:ext uri="{9D8B030D-6E8A-4147-A177-3AD203B41FA5}">
                      <a16:colId xmlns:a16="http://schemas.microsoft.com/office/drawing/2014/main" val="20000"/>
                    </a:ext>
                  </a:extLst>
                </a:gridCol>
                <a:gridCol w="410915">
                  <a:extLst>
                    <a:ext uri="{9D8B030D-6E8A-4147-A177-3AD203B41FA5}">
                      <a16:colId xmlns:a16="http://schemas.microsoft.com/office/drawing/2014/main" val="20001"/>
                    </a:ext>
                  </a:extLst>
                </a:gridCol>
                <a:gridCol w="410915">
                  <a:extLst>
                    <a:ext uri="{9D8B030D-6E8A-4147-A177-3AD203B41FA5}">
                      <a16:colId xmlns:a16="http://schemas.microsoft.com/office/drawing/2014/main" val="20002"/>
                    </a:ext>
                  </a:extLst>
                </a:gridCol>
                <a:gridCol w="410915">
                  <a:extLst>
                    <a:ext uri="{9D8B030D-6E8A-4147-A177-3AD203B41FA5}">
                      <a16:colId xmlns:a16="http://schemas.microsoft.com/office/drawing/2014/main" val="20003"/>
                    </a:ext>
                  </a:extLst>
                </a:gridCol>
              </a:tblGrid>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6519">
                <a:tc>
                  <a:txBody>
                    <a:bodyPr/>
                    <a:lstStyle/>
                    <a:p>
                      <a:pPr algn="ctr"/>
                      <a:endParaRPr lang="en-GB"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519">
                <a:tc>
                  <a:txBody>
                    <a:bodyPr/>
                    <a:lstStyle/>
                    <a:p>
                      <a:pPr algn="ctr"/>
                      <a:endParaRPr lang="en-GB">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145" name="Picture 144"/>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8321312" y="3603869"/>
            <a:ext cx="187257" cy="194193"/>
          </a:xfrm>
          <a:prstGeom prst="rect">
            <a:avLst/>
          </a:prstGeom>
        </p:spPr>
      </p:pic>
      <p:pic>
        <p:nvPicPr>
          <p:cNvPr id="146" name="Picture 145"/>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8746044" y="3603869"/>
            <a:ext cx="192806" cy="194193"/>
          </a:xfrm>
          <a:prstGeom prst="rect">
            <a:avLst/>
          </a:prstGeom>
        </p:spPr>
      </p:pic>
      <p:pic>
        <p:nvPicPr>
          <p:cNvPr id="147" name="Picture 146"/>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9151682" y="3602877"/>
            <a:ext cx="194191" cy="196966"/>
          </a:xfrm>
          <a:prstGeom prst="rect">
            <a:avLst/>
          </a:prstGeom>
        </p:spPr>
      </p:pic>
      <p:pic>
        <p:nvPicPr>
          <p:cNvPr id="148" name="Picture 147"/>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7897479" y="4049747"/>
            <a:ext cx="173386" cy="135934"/>
          </a:xfrm>
          <a:prstGeom prst="rect">
            <a:avLst/>
          </a:prstGeom>
        </p:spPr>
      </p:pic>
      <p:pic>
        <p:nvPicPr>
          <p:cNvPr id="149" name="Picture 148"/>
          <p:cNvPicPr>
            <a:picLocks noChangeAspect="1"/>
          </p:cNvPicPr>
          <p:nvPr>
            <p:custDataLst>
              <p:tags r:id="rId13"/>
            </p:custDataLst>
          </p:nvPr>
        </p:nvPicPr>
        <p:blipFill>
          <a:blip r:embed="rId25" cstate="print">
            <a:extLst>
              <a:ext uri="{28A0092B-C50C-407E-A947-70E740481C1C}">
                <a14:useLocalDpi xmlns:a14="http://schemas.microsoft.com/office/drawing/2010/main" val="0"/>
              </a:ext>
            </a:extLst>
          </a:blip>
          <a:stretch>
            <a:fillRect/>
          </a:stretch>
        </p:blipFill>
        <p:spPr>
          <a:xfrm>
            <a:off x="7899049" y="4445563"/>
            <a:ext cx="178934" cy="135934"/>
          </a:xfrm>
          <a:prstGeom prst="rect">
            <a:avLst/>
          </a:prstGeom>
        </p:spPr>
      </p:pic>
      <p:pic>
        <p:nvPicPr>
          <p:cNvPr id="150" name="Picture 149"/>
          <p:cNvPicPr>
            <a:picLocks noChangeAspect="1"/>
          </p:cNvPicPr>
          <p:nvPr>
            <p:custDataLst>
              <p:tags r:id="rId14"/>
            </p:custDataLst>
          </p:nvPr>
        </p:nvPicPr>
        <p:blipFill>
          <a:blip r:embed="rId26" cstate="print">
            <a:extLst>
              <a:ext uri="{28A0092B-C50C-407E-A947-70E740481C1C}">
                <a14:useLocalDpi xmlns:a14="http://schemas.microsoft.com/office/drawing/2010/main" val="0"/>
              </a:ext>
            </a:extLst>
          </a:blip>
          <a:stretch>
            <a:fillRect/>
          </a:stretch>
        </p:blipFill>
        <p:spPr>
          <a:xfrm>
            <a:off x="7899440" y="4836644"/>
            <a:ext cx="180321" cy="138709"/>
          </a:xfrm>
          <a:prstGeom prst="rect">
            <a:avLst/>
          </a:prstGeom>
        </p:spPr>
      </p:pic>
      <p:pic>
        <p:nvPicPr>
          <p:cNvPr id="151" name="Picture 150"/>
          <p:cNvPicPr>
            <a:picLocks noChangeAspect="1"/>
          </p:cNvPicPr>
          <p:nvPr>
            <p:custDataLst>
              <p:tags r:id="rId15"/>
            </p:custDataLst>
          </p:nvPr>
        </p:nvPicPr>
        <p:blipFill>
          <a:blip r:embed="rId21" cstate="print">
            <a:extLst>
              <a:ext uri="{28A0092B-C50C-407E-A947-70E740481C1C}">
                <a14:useLocalDpi xmlns:a14="http://schemas.microsoft.com/office/drawing/2010/main" val="0"/>
              </a:ext>
            </a:extLst>
          </a:blip>
          <a:stretch>
            <a:fillRect/>
          </a:stretch>
        </p:blipFill>
        <p:spPr>
          <a:xfrm>
            <a:off x="10248039" y="2018742"/>
            <a:ext cx="665104" cy="669886"/>
          </a:xfrm>
          <a:prstGeom prst="rect">
            <a:avLst/>
          </a:prstGeom>
        </p:spPr>
      </p:pic>
      <p:pic>
        <p:nvPicPr>
          <p:cNvPr id="3" name="Picture 2"/>
          <p:cNvPicPr>
            <a:picLocks noChangeAspect="1"/>
          </p:cNvPicPr>
          <p:nvPr>
            <p:custDataLst>
              <p:tags r:id="rId16"/>
            </p:custDataLst>
          </p:nvPr>
        </p:nvPicPr>
        <p:blipFill>
          <a:blip r:embed="rId27">
            <a:extLst>
              <a:ext uri="{28A0092B-C50C-407E-A947-70E740481C1C}">
                <a14:useLocalDpi xmlns:a14="http://schemas.microsoft.com/office/drawing/2010/main" val="0"/>
              </a:ext>
            </a:extLst>
          </a:blip>
          <a:stretch>
            <a:fillRect/>
          </a:stretch>
        </p:blipFill>
        <p:spPr>
          <a:xfrm>
            <a:off x="5888260" y="2268091"/>
            <a:ext cx="487236" cy="171188"/>
          </a:xfrm>
          <a:prstGeom prst="rect">
            <a:avLst/>
          </a:prstGeom>
        </p:spPr>
      </p:pic>
      <p:sp>
        <p:nvSpPr>
          <p:cNvPr id="5" name="TextBox 4"/>
          <p:cNvSpPr txBox="1"/>
          <p:nvPr/>
        </p:nvSpPr>
        <p:spPr>
          <a:xfrm>
            <a:off x="5310346" y="2888152"/>
            <a:ext cx="1860217" cy="523220"/>
          </a:xfrm>
          <a:prstGeom prst="rect">
            <a:avLst/>
          </a:prstGeom>
          <a:noFill/>
        </p:spPr>
        <p:txBody>
          <a:bodyPr wrap="square" rtlCol="0">
            <a:spAutoFit/>
          </a:bodyPr>
          <a:lstStyle/>
          <a:p>
            <a:r>
              <a:rPr lang="en-GB" sz="2800" b="1" u="sng" dirty="0"/>
              <a:t>Success!</a:t>
            </a:r>
          </a:p>
        </p:txBody>
      </p:sp>
    </p:spTree>
    <p:extLst>
      <p:ext uri="{BB962C8B-B14F-4D97-AF65-F5344CB8AC3E}">
        <p14:creationId xmlns:p14="http://schemas.microsoft.com/office/powerpoint/2010/main" val="9433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8.33333E-7 2.96296E-6 L 0.27266 -0.00278 " pathEditMode="relative" rAng="0" ptsTypes="AA">
                                      <p:cBhvr>
                                        <p:cTn id="6" dur="1000" fill="hold"/>
                                        <p:tgtEl>
                                          <p:spTgt spid="96"/>
                                        </p:tgtEl>
                                        <p:attrNameLst>
                                          <p:attrName>ppt_x</p:attrName>
                                          <p:attrName>ppt_y</p:attrName>
                                        </p:attrNameLst>
                                      </p:cBhvr>
                                      <p:rCtr x="13633" y="-139"/>
                                    </p:animMotion>
                                  </p:childTnLst>
                                </p:cTn>
                              </p:par>
                              <p:par>
                                <p:cTn id="7" presetID="42" presetClass="path" presetSubtype="0" accel="50000" decel="50000" fill="hold" nodeType="withEffect">
                                  <p:stCondLst>
                                    <p:cond delay="0"/>
                                  </p:stCondLst>
                                  <p:childTnLst>
                                    <p:animMotion origin="layout" path="M 0.00039 0.00231 L -0.27956 -0.00579 " pathEditMode="relative" rAng="0" ptsTypes="AA">
                                      <p:cBhvr>
                                        <p:cTn id="8" dur="1000" fill="hold"/>
                                        <p:tgtEl>
                                          <p:spTgt spid="151"/>
                                        </p:tgtEl>
                                        <p:attrNameLst>
                                          <p:attrName>ppt_x</p:attrName>
                                          <p:attrName>ppt_y</p:attrName>
                                        </p:attrNameLst>
                                      </p:cBhvr>
                                      <p:rCtr x="-13997" y="-417"/>
                                    </p:animMotion>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 model: communicative pressure</a:t>
            </a:r>
          </a:p>
        </p:txBody>
      </p:sp>
      <p:pic>
        <p:nvPicPr>
          <p:cNvPr id="27" name="Picture 2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120053" y="3246374"/>
            <a:ext cx="8657271" cy="911784"/>
          </a:xfrm>
          <a:prstGeom prst="rect">
            <a:avLst/>
          </a:prstGeom>
        </p:spPr>
      </p:pic>
      <p:cxnSp>
        <p:nvCxnSpPr>
          <p:cNvPr id="4" name="Straight Arrow Connector 3"/>
          <p:cNvCxnSpPr/>
          <p:nvPr/>
        </p:nvCxnSpPr>
        <p:spPr>
          <a:xfrm flipV="1">
            <a:off x="4584700" y="3886200"/>
            <a:ext cx="927100" cy="1257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7883633" y="3886200"/>
            <a:ext cx="927100" cy="1257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76550" y="5276378"/>
            <a:ext cx="3416300" cy="646331"/>
          </a:xfrm>
          <a:prstGeom prst="rect">
            <a:avLst/>
          </a:prstGeom>
          <a:noFill/>
        </p:spPr>
        <p:txBody>
          <a:bodyPr wrap="square" rtlCol="0">
            <a:spAutoFit/>
          </a:bodyPr>
          <a:lstStyle/>
          <a:p>
            <a:r>
              <a:rPr lang="en-GB" dirty="0"/>
              <a:t>Probability that the speaker uses that signal for that degree</a:t>
            </a:r>
          </a:p>
        </p:txBody>
      </p:sp>
      <p:sp>
        <p:nvSpPr>
          <p:cNvPr id="45" name="TextBox 44"/>
          <p:cNvSpPr txBox="1"/>
          <p:nvPr/>
        </p:nvSpPr>
        <p:spPr>
          <a:xfrm>
            <a:off x="7626350" y="5276377"/>
            <a:ext cx="3727450" cy="646331"/>
          </a:xfrm>
          <a:prstGeom prst="rect">
            <a:avLst/>
          </a:prstGeom>
          <a:noFill/>
        </p:spPr>
        <p:txBody>
          <a:bodyPr wrap="square" rtlCol="0">
            <a:spAutoFit/>
          </a:bodyPr>
          <a:lstStyle/>
          <a:p>
            <a:r>
              <a:rPr lang="en-GB" dirty="0"/>
              <a:t>Probability that the listener guesses that degree for that signal</a:t>
            </a:r>
          </a:p>
        </p:txBody>
      </p:sp>
      <p:cxnSp>
        <p:nvCxnSpPr>
          <p:cNvPr id="47" name="Straight Arrow Connector 46"/>
          <p:cNvCxnSpPr>
            <a:stCxn id="48" idx="2"/>
          </p:cNvCxnSpPr>
          <p:nvPr/>
        </p:nvCxnSpPr>
        <p:spPr>
          <a:xfrm>
            <a:off x="9338310" y="2427482"/>
            <a:ext cx="28122" cy="7209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109460" y="2058150"/>
            <a:ext cx="4457699" cy="369332"/>
          </a:xfrm>
          <a:prstGeom prst="rect">
            <a:avLst/>
          </a:prstGeom>
          <a:noFill/>
        </p:spPr>
        <p:txBody>
          <a:bodyPr wrap="square" rtlCol="0">
            <a:spAutoFit/>
          </a:bodyPr>
          <a:lstStyle/>
          <a:p>
            <a:r>
              <a:rPr lang="en-GB" dirty="0"/>
              <a:t>(Uniform probability of observing degrees)</a:t>
            </a:r>
          </a:p>
        </p:txBody>
      </p:sp>
      <p:sp>
        <p:nvSpPr>
          <p:cNvPr id="3" name="TextBox 2"/>
          <p:cNvSpPr txBox="1"/>
          <p:nvPr/>
        </p:nvSpPr>
        <p:spPr>
          <a:xfrm>
            <a:off x="472803" y="2427482"/>
            <a:ext cx="6636657" cy="584775"/>
          </a:xfrm>
          <a:prstGeom prst="rect">
            <a:avLst/>
          </a:prstGeom>
          <a:noFill/>
        </p:spPr>
        <p:txBody>
          <a:bodyPr wrap="square" rtlCol="0">
            <a:spAutoFit/>
          </a:bodyPr>
          <a:lstStyle/>
          <a:p>
            <a:r>
              <a:rPr lang="en-GB" sz="3200" dirty="0"/>
              <a:t>Expected communicative accuracy:</a:t>
            </a:r>
          </a:p>
        </p:txBody>
      </p:sp>
    </p:spTree>
    <p:extLst>
      <p:ext uri="{BB962C8B-B14F-4D97-AF65-F5344CB8AC3E}">
        <p14:creationId xmlns:p14="http://schemas.microsoft.com/office/powerpoint/2010/main" val="424943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5"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CC54-CEE8-B273-A5C5-FA6A0C87BA7C}"/>
              </a:ext>
            </a:extLst>
          </p:cNvPr>
          <p:cNvSpPr>
            <a:spLocks noGrp="1"/>
          </p:cNvSpPr>
          <p:nvPr>
            <p:ph type="title"/>
          </p:nvPr>
        </p:nvSpPr>
        <p:spPr/>
        <p:txBody>
          <a:bodyPr/>
          <a:lstStyle/>
          <a:p>
            <a:r>
              <a:rPr lang="en-US" dirty="0"/>
              <a:t>Approach I: Finding the Pareto frontier</a:t>
            </a:r>
            <a:endParaRPr lang="en-DE" dirty="0"/>
          </a:p>
        </p:txBody>
      </p:sp>
      <p:sp>
        <p:nvSpPr>
          <p:cNvPr id="4" name="Content Placeholder 3">
            <a:extLst>
              <a:ext uri="{FF2B5EF4-FFF2-40B4-BE49-F238E27FC236}">
                <a16:creationId xmlns:a16="http://schemas.microsoft.com/office/drawing/2014/main" id="{ABA6FD7F-1F2D-8957-DBA4-61B540C10DA5}"/>
              </a:ext>
            </a:extLst>
          </p:cNvPr>
          <p:cNvSpPr>
            <a:spLocks noGrp="1"/>
          </p:cNvSpPr>
          <p:nvPr>
            <p:ph idx="1"/>
          </p:nvPr>
        </p:nvSpPr>
        <p:spPr>
          <a:xfrm>
            <a:off x="838200" y="1825625"/>
            <a:ext cx="10515600" cy="4445308"/>
          </a:xfrm>
        </p:spPr>
        <p:txBody>
          <a:bodyPr/>
          <a:lstStyle/>
          <a:p>
            <a:r>
              <a:rPr lang="en-US" dirty="0"/>
              <a:t>The </a:t>
            </a:r>
            <a:r>
              <a:rPr lang="en-US" i="1" dirty="0"/>
              <a:t>Pareto front</a:t>
            </a:r>
            <a:r>
              <a:rPr lang="en-US" dirty="0"/>
              <a:t> is the set of all </a:t>
            </a:r>
            <a:r>
              <a:rPr lang="en-US" i="1" dirty="0"/>
              <a:t>Pareto efficient </a:t>
            </a:r>
            <a:r>
              <a:rPr lang="en-US" dirty="0"/>
              <a:t>solutions to a problem with multiple dimensions to optimize.</a:t>
            </a:r>
          </a:p>
          <a:p>
            <a:r>
              <a:rPr lang="en-US" dirty="0"/>
              <a:t>A Pareto efficient solution is one such that there are no other solutions that are better in some dimensions and at least as good in all others. </a:t>
            </a:r>
          </a:p>
          <a:p>
            <a:r>
              <a:rPr lang="en-US" dirty="0"/>
              <a:t>In other words, to improve in one dimensions, you have to give up something!</a:t>
            </a:r>
          </a:p>
          <a:p>
            <a:endParaRPr lang="en-US" dirty="0"/>
          </a:p>
          <a:p>
            <a:r>
              <a:rPr lang="en-US" dirty="0"/>
              <a:t>As Jakub anticipated yesterday, one explanation: languages find the best compromise between competing pressures.</a:t>
            </a:r>
          </a:p>
          <a:p>
            <a:r>
              <a:rPr lang="en-US" dirty="0"/>
              <a:t>What pressures might act on language evolution?</a:t>
            </a:r>
            <a:endParaRPr lang="en-DE" dirty="0"/>
          </a:p>
        </p:txBody>
      </p:sp>
      <p:grpSp>
        <p:nvGrpSpPr>
          <p:cNvPr id="6" name="Group 5">
            <a:extLst>
              <a:ext uri="{FF2B5EF4-FFF2-40B4-BE49-F238E27FC236}">
                <a16:creationId xmlns:a16="http://schemas.microsoft.com/office/drawing/2014/main" id="{E449606E-AD54-5735-9E72-3FD58D6D4DAE}"/>
              </a:ext>
            </a:extLst>
          </p:cNvPr>
          <p:cNvGrpSpPr/>
          <p:nvPr/>
        </p:nvGrpSpPr>
        <p:grpSpPr>
          <a:xfrm>
            <a:off x="1948815" y="4346766"/>
            <a:ext cx="2251710" cy="1924167"/>
            <a:chOff x="1948815" y="4346766"/>
            <a:chExt cx="2251710" cy="1924167"/>
          </a:xfrm>
        </p:grpSpPr>
        <p:grpSp>
          <p:nvGrpSpPr>
            <p:cNvPr id="11" name="Group 10">
              <a:extLst>
                <a:ext uri="{FF2B5EF4-FFF2-40B4-BE49-F238E27FC236}">
                  <a16:creationId xmlns:a16="http://schemas.microsoft.com/office/drawing/2014/main" id="{27D2AF11-0074-1B8C-61F6-EE41E22E497A}"/>
                </a:ext>
              </a:extLst>
            </p:cNvPr>
            <p:cNvGrpSpPr/>
            <p:nvPr/>
          </p:nvGrpSpPr>
          <p:grpSpPr>
            <a:xfrm>
              <a:off x="1948815" y="4346766"/>
              <a:ext cx="2251710" cy="1924167"/>
              <a:chOff x="2783205" y="4392486"/>
              <a:chExt cx="2251710" cy="1924167"/>
            </a:xfrm>
          </p:grpSpPr>
          <p:cxnSp>
            <p:nvCxnSpPr>
              <p:cNvPr id="8" name="Straight Connector 7">
                <a:extLst>
                  <a:ext uri="{FF2B5EF4-FFF2-40B4-BE49-F238E27FC236}">
                    <a16:creationId xmlns:a16="http://schemas.microsoft.com/office/drawing/2014/main" id="{1101FFDE-B257-2A31-275D-19FBA94224F5}"/>
                  </a:ext>
                </a:extLst>
              </p:cNvPr>
              <p:cNvCxnSpPr/>
              <p:nvPr/>
            </p:nvCxnSpPr>
            <p:spPr>
              <a:xfrm>
                <a:off x="3163936" y="4392486"/>
                <a:ext cx="0" cy="19241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944D5E-2003-C5A2-9403-81FC9E80AFEF}"/>
                  </a:ext>
                </a:extLst>
              </p:cNvPr>
              <p:cNvCxnSpPr/>
              <p:nvPr/>
            </p:nvCxnSpPr>
            <p:spPr>
              <a:xfrm>
                <a:off x="2783205" y="5937885"/>
                <a:ext cx="22517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9F1E9B58-69DD-DC70-F59E-AECD88288776}"/>
                </a:ext>
              </a:extLst>
            </p:cNvPr>
            <p:cNvSpPr/>
            <p:nvPr/>
          </p:nvSpPr>
          <p:spPr>
            <a:xfrm>
              <a:off x="2805471" y="5366507"/>
              <a:ext cx="134634" cy="13463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5" name="Group 4">
            <a:extLst>
              <a:ext uri="{FF2B5EF4-FFF2-40B4-BE49-F238E27FC236}">
                <a16:creationId xmlns:a16="http://schemas.microsoft.com/office/drawing/2014/main" id="{9F9409D9-FA13-B0DC-6FDF-CF3C37D39BE7}"/>
              </a:ext>
            </a:extLst>
          </p:cNvPr>
          <p:cNvGrpSpPr/>
          <p:nvPr/>
        </p:nvGrpSpPr>
        <p:grpSpPr>
          <a:xfrm>
            <a:off x="5104710" y="4346766"/>
            <a:ext cx="2251710" cy="1924167"/>
            <a:chOff x="5104710" y="4346766"/>
            <a:chExt cx="2251710" cy="1924167"/>
          </a:xfrm>
        </p:grpSpPr>
        <p:grpSp>
          <p:nvGrpSpPr>
            <p:cNvPr id="13" name="Group 12">
              <a:extLst>
                <a:ext uri="{FF2B5EF4-FFF2-40B4-BE49-F238E27FC236}">
                  <a16:creationId xmlns:a16="http://schemas.microsoft.com/office/drawing/2014/main" id="{09B855BC-5CFB-16F1-B833-F89F802FC99F}"/>
                </a:ext>
              </a:extLst>
            </p:cNvPr>
            <p:cNvGrpSpPr/>
            <p:nvPr/>
          </p:nvGrpSpPr>
          <p:grpSpPr>
            <a:xfrm>
              <a:off x="5104710" y="4346766"/>
              <a:ext cx="2251710" cy="1924167"/>
              <a:chOff x="2783205" y="4392486"/>
              <a:chExt cx="2251710" cy="1924167"/>
            </a:xfrm>
          </p:grpSpPr>
          <p:cxnSp>
            <p:nvCxnSpPr>
              <p:cNvPr id="14" name="Straight Connector 13">
                <a:extLst>
                  <a:ext uri="{FF2B5EF4-FFF2-40B4-BE49-F238E27FC236}">
                    <a16:creationId xmlns:a16="http://schemas.microsoft.com/office/drawing/2014/main" id="{6273CE80-4782-1E68-3954-FF8689E012BB}"/>
                  </a:ext>
                </a:extLst>
              </p:cNvPr>
              <p:cNvCxnSpPr/>
              <p:nvPr/>
            </p:nvCxnSpPr>
            <p:spPr>
              <a:xfrm>
                <a:off x="3163936" y="4392486"/>
                <a:ext cx="0" cy="19241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C404EC-042F-D8A0-9B3A-AE739A7B0288}"/>
                  </a:ext>
                </a:extLst>
              </p:cNvPr>
              <p:cNvCxnSpPr/>
              <p:nvPr/>
            </p:nvCxnSpPr>
            <p:spPr>
              <a:xfrm>
                <a:off x="2783205" y="5937885"/>
                <a:ext cx="22517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F0142E3C-448E-357C-A7A1-220C0B2C10B0}"/>
                </a:ext>
              </a:extLst>
            </p:cNvPr>
            <p:cNvSpPr/>
            <p:nvPr/>
          </p:nvSpPr>
          <p:spPr>
            <a:xfrm>
              <a:off x="6096000" y="5552876"/>
              <a:ext cx="134634" cy="13463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Oval 20">
              <a:extLst>
                <a:ext uri="{FF2B5EF4-FFF2-40B4-BE49-F238E27FC236}">
                  <a16:creationId xmlns:a16="http://schemas.microsoft.com/office/drawing/2014/main" id="{91E0BA2B-0557-3898-1A96-55390534D715}"/>
                </a:ext>
              </a:extLst>
            </p:cNvPr>
            <p:cNvSpPr/>
            <p:nvPr/>
          </p:nvSpPr>
          <p:spPr>
            <a:xfrm>
              <a:off x="5723404" y="5241532"/>
              <a:ext cx="134634" cy="13463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3" name="Group 2">
            <a:extLst>
              <a:ext uri="{FF2B5EF4-FFF2-40B4-BE49-F238E27FC236}">
                <a16:creationId xmlns:a16="http://schemas.microsoft.com/office/drawing/2014/main" id="{F84C8E9E-B497-7FB7-118D-938A292C6DA0}"/>
              </a:ext>
            </a:extLst>
          </p:cNvPr>
          <p:cNvGrpSpPr/>
          <p:nvPr/>
        </p:nvGrpSpPr>
        <p:grpSpPr>
          <a:xfrm>
            <a:off x="8260605" y="4346766"/>
            <a:ext cx="2251710" cy="1924167"/>
            <a:chOff x="8260605" y="4346766"/>
            <a:chExt cx="2251710" cy="1924167"/>
          </a:xfrm>
        </p:grpSpPr>
        <p:grpSp>
          <p:nvGrpSpPr>
            <p:cNvPr id="22" name="Group 21">
              <a:extLst>
                <a:ext uri="{FF2B5EF4-FFF2-40B4-BE49-F238E27FC236}">
                  <a16:creationId xmlns:a16="http://schemas.microsoft.com/office/drawing/2014/main" id="{1D5EDEFD-A077-CFE4-B412-F87B65884E38}"/>
                </a:ext>
              </a:extLst>
            </p:cNvPr>
            <p:cNvGrpSpPr/>
            <p:nvPr/>
          </p:nvGrpSpPr>
          <p:grpSpPr>
            <a:xfrm>
              <a:off x="8260605" y="4346766"/>
              <a:ext cx="2251710" cy="1924167"/>
              <a:chOff x="2783205" y="4392486"/>
              <a:chExt cx="2251710" cy="1924167"/>
            </a:xfrm>
          </p:grpSpPr>
          <p:cxnSp>
            <p:nvCxnSpPr>
              <p:cNvPr id="23" name="Straight Connector 22">
                <a:extLst>
                  <a:ext uri="{FF2B5EF4-FFF2-40B4-BE49-F238E27FC236}">
                    <a16:creationId xmlns:a16="http://schemas.microsoft.com/office/drawing/2014/main" id="{7D7E96E5-7E0C-6101-A018-CE7A85411DBB}"/>
                  </a:ext>
                </a:extLst>
              </p:cNvPr>
              <p:cNvCxnSpPr/>
              <p:nvPr/>
            </p:nvCxnSpPr>
            <p:spPr>
              <a:xfrm>
                <a:off x="3163936" y="4392486"/>
                <a:ext cx="0" cy="19241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CC1D69-43F1-C536-2784-7E9F9B73D997}"/>
                  </a:ext>
                </a:extLst>
              </p:cNvPr>
              <p:cNvCxnSpPr/>
              <p:nvPr/>
            </p:nvCxnSpPr>
            <p:spPr>
              <a:xfrm>
                <a:off x="2783205" y="5937885"/>
                <a:ext cx="22517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880F90D7-A861-A9B3-5DCA-2E86F0EF9783}"/>
                </a:ext>
              </a:extLst>
            </p:cNvPr>
            <p:cNvSpPr/>
            <p:nvPr/>
          </p:nvSpPr>
          <p:spPr>
            <a:xfrm>
              <a:off x="9251895" y="5552876"/>
              <a:ext cx="134634" cy="13463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Oval 25">
              <a:extLst>
                <a:ext uri="{FF2B5EF4-FFF2-40B4-BE49-F238E27FC236}">
                  <a16:creationId xmlns:a16="http://schemas.microsoft.com/office/drawing/2014/main" id="{B3B799BC-8E08-EC76-7CF6-063B6309CD88}"/>
                </a:ext>
              </a:extLst>
            </p:cNvPr>
            <p:cNvSpPr/>
            <p:nvPr/>
          </p:nvSpPr>
          <p:spPr>
            <a:xfrm>
              <a:off x="8879299" y="5241532"/>
              <a:ext cx="134634" cy="13463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Oval 26">
              <a:extLst>
                <a:ext uri="{FF2B5EF4-FFF2-40B4-BE49-F238E27FC236}">
                  <a16:creationId xmlns:a16="http://schemas.microsoft.com/office/drawing/2014/main" id="{1BD33F4A-980B-1EDF-DF24-20A18560F725}"/>
                </a:ext>
              </a:extLst>
            </p:cNvPr>
            <p:cNvSpPr/>
            <p:nvPr/>
          </p:nvSpPr>
          <p:spPr>
            <a:xfrm>
              <a:off x="9251826" y="5175658"/>
              <a:ext cx="134634" cy="134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Tree>
    <p:extLst>
      <p:ext uri="{BB962C8B-B14F-4D97-AF65-F5344CB8AC3E}">
        <p14:creationId xmlns:p14="http://schemas.microsoft.com/office/powerpoint/2010/main" val="87175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Implementing communicative pressure</a:t>
            </a:r>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3481027" y="2539752"/>
            <a:ext cx="360734" cy="3301200"/>
          </a:xfrm>
          <a:prstGeom prst="rect">
            <a:avLst/>
          </a:prstGeom>
        </p:spPr>
      </p:pic>
      <p:sp>
        <p:nvSpPr>
          <p:cNvPr id="9" name="TextBox 8"/>
          <p:cNvSpPr txBox="1"/>
          <p:nvPr/>
        </p:nvSpPr>
        <p:spPr>
          <a:xfrm>
            <a:off x="3069055" y="1677264"/>
            <a:ext cx="1358900" cy="400110"/>
          </a:xfrm>
          <a:prstGeom prst="rect">
            <a:avLst/>
          </a:prstGeom>
          <a:noFill/>
        </p:spPr>
        <p:txBody>
          <a:bodyPr wrap="square" rtlCol="0">
            <a:spAutoFit/>
          </a:bodyPr>
          <a:lstStyle/>
          <a:p>
            <a:r>
              <a:rPr lang="en-GB" sz="2000" dirty="0"/>
              <a:t>GEN n-1</a:t>
            </a:r>
          </a:p>
        </p:txBody>
      </p:sp>
      <p:sp>
        <p:nvSpPr>
          <p:cNvPr id="10" name="TextBox 9"/>
          <p:cNvSpPr txBox="1"/>
          <p:nvPr/>
        </p:nvSpPr>
        <p:spPr>
          <a:xfrm>
            <a:off x="5618623" y="1677264"/>
            <a:ext cx="984250" cy="400110"/>
          </a:xfrm>
          <a:prstGeom prst="rect">
            <a:avLst/>
          </a:prstGeom>
          <a:noFill/>
        </p:spPr>
        <p:txBody>
          <a:bodyPr wrap="square" rtlCol="0">
            <a:spAutoFit/>
          </a:bodyPr>
          <a:lstStyle/>
          <a:p>
            <a:r>
              <a:rPr lang="en-GB" sz="2000" dirty="0"/>
              <a:t>GEN n</a:t>
            </a:r>
          </a:p>
        </p:txBody>
      </p:sp>
      <p:pic>
        <p:nvPicPr>
          <p:cNvPr id="12" name="Picture 1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551106" y="4190352"/>
            <a:ext cx="423778" cy="45952"/>
          </a:xfrm>
          <a:prstGeom prst="rect">
            <a:avLst/>
          </a:prstGeom>
        </p:spPr>
      </p:pic>
      <p:cxnSp>
        <p:nvCxnSpPr>
          <p:cNvPr id="14" name="Straight Arrow Connector 13"/>
          <p:cNvCxnSpPr/>
          <p:nvPr/>
        </p:nvCxnSpPr>
        <p:spPr>
          <a:xfrm flipV="1">
            <a:off x="4041408" y="2768600"/>
            <a:ext cx="1733918" cy="142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6">
            <a:clrChange>
              <a:clrFrom>
                <a:srgbClr val="FFFFFF"/>
              </a:clrFrom>
              <a:clrTo>
                <a:srgbClr val="FFFFFF">
                  <a:alpha val="0"/>
                </a:srgbClr>
              </a:clrTo>
            </a:clrChange>
          </a:blip>
          <a:stretch>
            <a:fillRect/>
          </a:stretch>
        </p:blipFill>
        <p:spPr>
          <a:xfrm>
            <a:off x="5915633" y="2539752"/>
            <a:ext cx="360734" cy="3301200"/>
          </a:xfrm>
          <a:prstGeom prst="rect">
            <a:avLst/>
          </a:prstGeom>
        </p:spPr>
      </p:pic>
      <p:cxnSp>
        <p:nvCxnSpPr>
          <p:cNvPr id="18" name="Straight Arrow Connector 17"/>
          <p:cNvCxnSpPr/>
          <p:nvPr/>
        </p:nvCxnSpPr>
        <p:spPr>
          <a:xfrm>
            <a:off x="4032296" y="2775724"/>
            <a:ext cx="1743030" cy="6302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032296" y="4236304"/>
            <a:ext cx="1743030" cy="692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041408" y="4929150"/>
            <a:ext cx="17470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041408" y="5621996"/>
            <a:ext cx="17890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75326" y="2224858"/>
            <a:ext cx="738000" cy="369332"/>
          </a:xfrm>
          <a:prstGeom prst="rect">
            <a:avLst/>
          </a:prstGeom>
          <a:noFill/>
        </p:spPr>
        <p:txBody>
          <a:bodyPr wrap="square" rtlCol="0">
            <a:spAutoFit/>
          </a:bodyPr>
          <a:lstStyle/>
          <a:p>
            <a:r>
              <a:rPr lang="en-GB" dirty="0"/>
              <a:t>0.70</a:t>
            </a:r>
          </a:p>
        </p:txBody>
      </p:sp>
      <p:sp>
        <p:nvSpPr>
          <p:cNvPr id="30" name="TextBox 29"/>
          <p:cNvSpPr txBox="1"/>
          <p:nvPr/>
        </p:nvSpPr>
        <p:spPr>
          <a:xfrm>
            <a:off x="5775326" y="2938866"/>
            <a:ext cx="738000" cy="369332"/>
          </a:xfrm>
          <a:prstGeom prst="rect">
            <a:avLst/>
          </a:prstGeom>
          <a:noFill/>
        </p:spPr>
        <p:txBody>
          <a:bodyPr wrap="square" rtlCol="0">
            <a:spAutoFit/>
          </a:bodyPr>
          <a:lstStyle/>
          <a:p>
            <a:r>
              <a:rPr lang="en-GB" dirty="0"/>
              <a:t>0.80</a:t>
            </a:r>
          </a:p>
        </p:txBody>
      </p:sp>
      <p:sp>
        <p:nvSpPr>
          <p:cNvPr id="31" name="TextBox 30"/>
          <p:cNvSpPr txBox="1"/>
          <p:nvPr/>
        </p:nvSpPr>
        <p:spPr>
          <a:xfrm>
            <a:off x="5775326" y="3652874"/>
            <a:ext cx="738000" cy="369332"/>
          </a:xfrm>
          <a:prstGeom prst="rect">
            <a:avLst/>
          </a:prstGeom>
          <a:noFill/>
        </p:spPr>
        <p:txBody>
          <a:bodyPr wrap="square" rtlCol="0">
            <a:spAutoFit/>
          </a:bodyPr>
          <a:lstStyle/>
          <a:p>
            <a:r>
              <a:rPr lang="en-GB" dirty="0"/>
              <a:t>0.65</a:t>
            </a:r>
          </a:p>
        </p:txBody>
      </p:sp>
      <p:sp>
        <p:nvSpPr>
          <p:cNvPr id="32" name="TextBox 31"/>
          <p:cNvSpPr txBox="1"/>
          <p:nvPr/>
        </p:nvSpPr>
        <p:spPr>
          <a:xfrm>
            <a:off x="5775326" y="4366882"/>
            <a:ext cx="738000" cy="369332"/>
          </a:xfrm>
          <a:prstGeom prst="rect">
            <a:avLst/>
          </a:prstGeom>
          <a:noFill/>
        </p:spPr>
        <p:txBody>
          <a:bodyPr wrap="square" rtlCol="0">
            <a:spAutoFit/>
          </a:bodyPr>
          <a:lstStyle/>
          <a:p>
            <a:r>
              <a:rPr lang="en-GB" dirty="0"/>
              <a:t>0.70</a:t>
            </a:r>
          </a:p>
        </p:txBody>
      </p:sp>
      <p:sp>
        <p:nvSpPr>
          <p:cNvPr id="33" name="TextBox 32"/>
          <p:cNvSpPr txBox="1"/>
          <p:nvPr/>
        </p:nvSpPr>
        <p:spPr>
          <a:xfrm>
            <a:off x="5775326" y="5080891"/>
            <a:ext cx="738000" cy="369332"/>
          </a:xfrm>
          <a:prstGeom prst="rect">
            <a:avLst/>
          </a:prstGeom>
          <a:noFill/>
        </p:spPr>
        <p:txBody>
          <a:bodyPr wrap="square" rtlCol="0">
            <a:spAutoFit/>
          </a:bodyPr>
          <a:lstStyle/>
          <a:p>
            <a:r>
              <a:rPr lang="en-GB" dirty="0"/>
              <a:t>0.74</a:t>
            </a:r>
          </a:p>
        </p:txBody>
      </p:sp>
    </p:spTree>
    <p:extLst>
      <p:ext uri="{BB962C8B-B14F-4D97-AF65-F5344CB8AC3E}">
        <p14:creationId xmlns:p14="http://schemas.microsoft.com/office/powerpoint/2010/main" val="35033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Implementing communicative pressure</a:t>
            </a:r>
          </a:p>
        </p:txBody>
      </p:sp>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3481027" y="2539752"/>
            <a:ext cx="360734" cy="3301200"/>
          </a:xfrm>
          <a:prstGeom prst="rect">
            <a:avLst/>
          </a:prstGeom>
        </p:spPr>
      </p:pic>
      <p:sp>
        <p:nvSpPr>
          <p:cNvPr id="9" name="TextBox 8"/>
          <p:cNvSpPr txBox="1"/>
          <p:nvPr/>
        </p:nvSpPr>
        <p:spPr>
          <a:xfrm>
            <a:off x="3069055" y="1677264"/>
            <a:ext cx="1358900" cy="400110"/>
          </a:xfrm>
          <a:prstGeom prst="rect">
            <a:avLst/>
          </a:prstGeom>
          <a:noFill/>
        </p:spPr>
        <p:txBody>
          <a:bodyPr wrap="square" rtlCol="0">
            <a:spAutoFit/>
          </a:bodyPr>
          <a:lstStyle/>
          <a:p>
            <a:r>
              <a:rPr lang="en-GB" sz="2000" dirty="0"/>
              <a:t>GEN n-1</a:t>
            </a:r>
          </a:p>
        </p:txBody>
      </p:sp>
      <p:sp>
        <p:nvSpPr>
          <p:cNvPr id="10" name="TextBox 9"/>
          <p:cNvSpPr txBox="1"/>
          <p:nvPr/>
        </p:nvSpPr>
        <p:spPr>
          <a:xfrm>
            <a:off x="5618623" y="1677264"/>
            <a:ext cx="984250" cy="400110"/>
          </a:xfrm>
          <a:prstGeom prst="rect">
            <a:avLst/>
          </a:prstGeom>
          <a:noFill/>
        </p:spPr>
        <p:txBody>
          <a:bodyPr wrap="square" rtlCol="0">
            <a:spAutoFit/>
          </a:bodyPr>
          <a:lstStyle/>
          <a:p>
            <a:r>
              <a:rPr lang="en-GB" sz="2000" dirty="0"/>
              <a:t>GEN n</a:t>
            </a:r>
          </a:p>
        </p:txBody>
      </p:sp>
      <p:sp>
        <p:nvSpPr>
          <p:cNvPr id="11" name="TextBox 10"/>
          <p:cNvSpPr txBox="1"/>
          <p:nvPr/>
        </p:nvSpPr>
        <p:spPr>
          <a:xfrm>
            <a:off x="7829640" y="1677264"/>
            <a:ext cx="1261127" cy="400110"/>
          </a:xfrm>
          <a:prstGeom prst="rect">
            <a:avLst/>
          </a:prstGeom>
          <a:noFill/>
        </p:spPr>
        <p:txBody>
          <a:bodyPr wrap="square" rtlCol="0">
            <a:spAutoFit/>
          </a:bodyPr>
          <a:lstStyle/>
          <a:p>
            <a:r>
              <a:rPr lang="en-GB" sz="2000" dirty="0"/>
              <a:t>GEN n+1</a:t>
            </a:r>
          </a:p>
        </p:txBody>
      </p:sp>
      <p:pic>
        <p:nvPicPr>
          <p:cNvPr id="12" name="Picture 1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551106" y="4190352"/>
            <a:ext cx="423778" cy="45952"/>
          </a:xfrm>
          <a:prstGeom prst="rect">
            <a:avLst/>
          </a:prstGeom>
        </p:spPr>
      </p:pic>
      <p:pic>
        <p:nvPicPr>
          <p:cNvPr id="13" name="Picture 1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665388" y="4236304"/>
            <a:ext cx="423778" cy="45952"/>
          </a:xfrm>
          <a:prstGeom prst="rect">
            <a:avLst/>
          </a:prstGeom>
        </p:spPr>
      </p:pic>
      <p:cxnSp>
        <p:nvCxnSpPr>
          <p:cNvPr id="14" name="Straight Arrow Connector 13"/>
          <p:cNvCxnSpPr/>
          <p:nvPr/>
        </p:nvCxnSpPr>
        <p:spPr>
          <a:xfrm flipV="1">
            <a:off x="4041408" y="2768600"/>
            <a:ext cx="1733918" cy="142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7">
            <a:clrChange>
              <a:clrFrom>
                <a:srgbClr val="FFFFFF"/>
              </a:clrFrom>
              <a:clrTo>
                <a:srgbClr val="FFFFFF">
                  <a:alpha val="0"/>
                </a:srgbClr>
              </a:clrTo>
            </a:clrChange>
          </a:blip>
          <a:stretch>
            <a:fillRect/>
          </a:stretch>
        </p:blipFill>
        <p:spPr>
          <a:xfrm>
            <a:off x="5915633" y="2539752"/>
            <a:ext cx="360734" cy="3301200"/>
          </a:xfrm>
          <a:prstGeom prst="rect">
            <a:avLst/>
          </a:prstGeom>
        </p:spPr>
      </p:pic>
      <p:cxnSp>
        <p:nvCxnSpPr>
          <p:cNvPr id="18" name="Straight Arrow Connector 17"/>
          <p:cNvCxnSpPr/>
          <p:nvPr/>
        </p:nvCxnSpPr>
        <p:spPr>
          <a:xfrm>
            <a:off x="4032296" y="2775724"/>
            <a:ext cx="1743030" cy="6302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032296" y="4236304"/>
            <a:ext cx="1743030" cy="692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041408" y="4929150"/>
            <a:ext cx="17470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041408" y="5621996"/>
            <a:ext cx="17890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75326" y="2224858"/>
            <a:ext cx="738000" cy="369332"/>
          </a:xfrm>
          <a:prstGeom prst="rect">
            <a:avLst/>
          </a:prstGeom>
          <a:noFill/>
        </p:spPr>
        <p:txBody>
          <a:bodyPr wrap="square" rtlCol="0">
            <a:spAutoFit/>
          </a:bodyPr>
          <a:lstStyle/>
          <a:p>
            <a:r>
              <a:rPr lang="en-GB" dirty="0"/>
              <a:t>0.19</a:t>
            </a:r>
          </a:p>
        </p:txBody>
      </p:sp>
      <p:sp>
        <p:nvSpPr>
          <p:cNvPr id="30" name="TextBox 29"/>
          <p:cNvSpPr txBox="1"/>
          <p:nvPr/>
        </p:nvSpPr>
        <p:spPr>
          <a:xfrm>
            <a:off x="5775326" y="2938866"/>
            <a:ext cx="738000" cy="369332"/>
          </a:xfrm>
          <a:prstGeom prst="rect">
            <a:avLst/>
          </a:prstGeom>
          <a:noFill/>
        </p:spPr>
        <p:txBody>
          <a:bodyPr wrap="square" rtlCol="0">
            <a:spAutoFit/>
          </a:bodyPr>
          <a:lstStyle/>
          <a:p>
            <a:r>
              <a:rPr lang="en-GB" dirty="0"/>
              <a:t>0.22</a:t>
            </a:r>
          </a:p>
        </p:txBody>
      </p:sp>
      <p:sp>
        <p:nvSpPr>
          <p:cNvPr id="31" name="TextBox 30"/>
          <p:cNvSpPr txBox="1"/>
          <p:nvPr/>
        </p:nvSpPr>
        <p:spPr>
          <a:xfrm>
            <a:off x="5775326" y="3652874"/>
            <a:ext cx="738000" cy="369332"/>
          </a:xfrm>
          <a:prstGeom prst="rect">
            <a:avLst/>
          </a:prstGeom>
          <a:noFill/>
        </p:spPr>
        <p:txBody>
          <a:bodyPr wrap="square" rtlCol="0">
            <a:spAutoFit/>
          </a:bodyPr>
          <a:lstStyle/>
          <a:p>
            <a:r>
              <a:rPr lang="en-GB" dirty="0"/>
              <a:t>0.18</a:t>
            </a:r>
          </a:p>
        </p:txBody>
      </p:sp>
      <p:sp>
        <p:nvSpPr>
          <p:cNvPr id="32" name="TextBox 31"/>
          <p:cNvSpPr txBox="1"/>
          <p:nvPr/>
        </p:nvSpPr>
        <p:spPr>
          <a:xfrm>
            <a:off x="5775326" y="4366882"/>
            <a:ext cx="738000" cy="369332"/>
          </a:xfrm>
          <a:prstGeom prst="rect">
            <a:avLst/>
          </a:prstGeom>
          <a:noFill/>
        </p:spPr>
        <p:txBody>
          <a:bodyPr wrap="square" rtlCol="0">
            <a:spAutoFit/>
          </a:bodyPr>
          <a:lstStyle/>
          <a:p>
            <a:r>
              <a:rPr lang="en-GB" dirty="0"/>
              <a:t>0.19</a:t>
            </a:r>
          </a:p>
        </p:txBody>
      </p:sp>
      <p:sp>
        <p:nvSpPr>
          <p:cNvPr id="33" name="TextBox 32"/>
          <p:cNvSpPr txBox="1"/>
          <p:nvPr/>
        </p:nvSpPr>
        <p:spPr>
          <a:xfrm>
            <a:off x="5775326" y="5080891"/>
            <a:ext cx="738000" cy="369332"/>
          </a:xfrm>
          <a:prstGeom prst="rect">
            <a:avLst/>
          </a:prstGeom>
          <a:noFill/>
        </p:spPr>
        <p:txBody>
          <a:bodyPr wrap="square" rtlCol="0">
            <a:spAutoFit/>
          </a:bodyPr>
          <a:lstStyle/>
          <a:p>
            <a:r>
              <a:rPr lang="en-GB" dirty="0"/>
              <a:t>0.20</a:t>
            </a:r>
          </a:p>
        </p:txBody>
      </p:sp>
      <p:pic>
        <p:nvPicPr>
          <p:cNvPr id="3" name="Picture 2"/>
          <p:cNvPicPr>
            <a:picLocks noChangeAspect="1"/>
          </p:cNvPicPr>
          <p:nvPr/>
        </p:nvPicPr>
        <p:blipFill>
          <a:blip r:embed="rId8">
            <a:clrChange>
              <a:clrFrom>
                <a:srgbClr val="FFFFFF"/>
              </a:clrFrom>
              <a:clrTo>
                <a:srgbClr val="FFFFFF">
                  <a:alpha val="0"/>
                </a:srgbClr>
              </a:clrTo>
            </a:clrChange>
          </a:blip>
          <a:stretch>
            <a:fillRect/>
          </a:stretch>
        </p:blipFill>
        <p:spPr>
          <a:xfrm>
            <a:off x="8268240" y="2539752"/>
            <a:ext cx="360734" cy="3301200"/>
          </a:xfrm>
          <a:prstGeom prst="rect">
            <a:avLst/>
          </a:prstGeom>
        </p:spPr>
      </p:pic>
      <p:cxnSp>
        <p:nvCxnSpPr>
          <p:cNvPr id="22" name="Straight Arrow Connector 21"/>
          <p:cNvCxnSpPr/>
          <p:nvPr/>
        </p:nvCxnSpPr>
        <p:spPr>
          <a:xfrm flipV="1">
            <a:off x="6387968" y="3409719"/>
            <a:ext cx="1733918" cy="142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98674" y="2731122"/>
            <a:ext cx="1743030" cy="692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383412" y="4236304"/>
            <a:ext cx="1743030" cy="692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98674" y="5621861"/>
            <a:ext cx="17890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402903" y="4929015"/>
            <a:ext cx="1743030" cy="692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21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of second model</a:t>
            </a:r>
          </a:p>
        </p:txBody>
      </p:sp>
      <p:sp>
        <p:nvSpPr>
          <p:cNvPr id="4" name="Content Placeholder 2"/>
          <p:cNvSpPr>
            <a:spLocks noGrp="1"/>
          </p:cNvSpPr>
          <p:nvPr>
            <p:ph idx="1"/>
          </p:nvPr>
        </p:nvSpPr>
        <p:spPr>
          <a:xfrm>
            <a:off x="6505477" y="1990449"/>
            <a:ext cx="5096069" cy="4048401"/>
          </a:xfrm>
        </p:spPr>
        <p:txBody>
          <a:bodyPr>
            <a:normAutofit/>
          </a:bodyPr>
          <a:lstStyle/>
          <a:p>
            <a:r>
              <a:rPr lang="en-GB" sz="3200" dirty="0"/>
              <a:t>3000 generations of IL</a:t>
            </a:r>
          </a:p>
          <a:p>
            <a:r>
              <a:rPr lang="en-GB" sz="3200" dirty="0"/>
              <a:t>100 agents</a:t>
            </a:r>
          </a:p>
          <a:p>
            <a:r>
              <a:rPr lang="en-GB" sz="3200" dirty="0"/>
              <a:t>100 runs of the simulation</a:t>
            </a:r>
          </a:p>
          <a:p>
            <a:r>
              <a:rPr lang="en-GB" sz="3200" dirty="0"/>
              <a:t>Burn-in: 500 generations</a:t>
            </a:r>
          </a:p>
        </p:txBody>
      </p:sp>
      <p:sp>
        <p:nvSpPr>
          <p:cNvPr id="6" name="TextBox 5"/>
          <p:cNvSpPr txBox="1"/>
          <p:nvPr/>
        </p:nvSpPr>
        <p:spPr>
          <a:xfrm>
            <a:off x="6434088" y="4357888"/>
            <a:ext cx="5238846" cy="1938992"/>
          </a:xfrm>
          <a:prstGeom prst="rect">
            <a:avLst/>
          </a:prstGeom>
          <a:noFill/>
        </p:spPr>
        <p:txBody>
          <a:bodyPr wrap="square" rtlCol="0">
            <a:spAutoFit/>
          </a:bodyPr>
          <a:lstStyle/>
          <a:p>
            <a:pPr algn="ctr"/>
            <a:endParaRPr lang="en-GB" sz="4000" dirty="0"/>
          </a:p>
          <a:p>
            <a:pPr algn="ctr"/>
            <a:r>
              <a:rPr lang="en-GB" sz="4000" dirty="0"/>
              <a:t>Incorrect prediction!</a:t>
            </a:r>
          </a:p>
          <a:p>
            <a:pPr algn="ctr"/>
            <a:endParaRPr lang="en-GB" sz="4000" dirty="0"/>
          </a:p>
        </p:txBody>
      </p:sp>
      <p:pic>
        <p:nvPicPr>
          <p:cNvPr id="7" name="Picture 6"/>
          <p:cNvPicPr>
            <a:picLocks noChangeAspect="1"/>
          </p:cNvPicPr>
          <p:nvPr/>
        </p:nvPicPr>
        <p:blipFill rotWithShape="1">
          <a:blip r:embed="rId3">
            <a:clrChange>
              <a:clrFrom>
                <a:srgbClr val="FFFFFF"/>
              </a:clrFrom>
              <a:clrTo>
                <a:srgbClr val="FFFFFF">
                  <a:alpha val="0"/>
                </a:srgbClr>
              </a:clrTo>
            </a:clrChange>
          </a:blip>
          <a:srcRect r="2847"/>
          <a:stretch/>
        </p:blipFill>
        <p:spPr>
          <a:xfrm>
            <a:off x="569965" y="1495425"/>
            <a:ext cx="5691136" cy="4543425"/>
          </a:xfrm>
          <a:prstGeom prst="rect">
            <a:avLst/>
          </a:prstGeom>
        </p:spPr>
      </p:pic>
    </p:spTree>
    <p:extLst>
      <p:ext uri="{BB962C8B-B14F-4D97-AF65-F5344CB8AC3E}">
        <p14:creationId xmlns:p14="http://schemas.microsoft.com/office/powerpoint/2010/main" val="133360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non-monotonic? </a:t>
            </a:r>
          </a:p>
        </p:txBody>
      </p:sp>
      <p:cxnSp>
        <p:nvCxnSpPr>
          <p:cNvPr id="7" name="Straight Connector 6"/>
          <p:cNvCxnSpPr/>
          <p:nvPr/>
        </p:nvCxnSpPr>
        <p:spPr>
          <a:xfrm>
            <a:off x="2276881" y="3432895"/>
            <a:ext cx="36891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76881" y="4243697"/>
            <a:ext cx="12563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09705" y="3869729"/>
            <a:ext cx="12563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33252" y="4672094"/>
            <a:ext cx="24328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1199" y="3646139"/>
            <a:ext cx="1465943" cy="369332"/>
          </a:xfrm>
          <a:prstGeom prst="rect">
            <a:avLst/>
          </a:prstGeom>
          <a:noFill/>
        </p:spPr>
        <p:txBody>
          <a:bodyPr wrap="square" rtlCol="0">
            <a:spAutoFit/>
          </a:bodyPr>
          <a:lstStyle/>
          <a:p>
            <a:r>
              <a:rPr lang="en-GB" dirty="0"/>
              <a:t>Signal 1</a:t>
            </a:r>
          </a:p>
        </p:txBody>
      </p:sp>
      <p:sp>
        <p:nvSpPr>
          <p:cNvPr id="20" name="TextBox 19"/>
          <p:cNvSpPr txBox="1"/>
          <p:nvPr/>
        </p:nvSpPr>
        <p:spPr>
          <a:xfrm>
            <a:off x="711199" y="4068597"/>
            <a:ext cx="1465943" cy="369332"/>
          </a:xfrm>
          <a:prstGeom prst="rect">
            <a:avLst/>
          </a:prstGeom>
          <a:noFill/>
        </p:spPr>
        <p:txBody>
          <a:bodyPr wrap="square" rtlCol="0">
            <a:spAutoFit/>
          </a:bodyPr>
          <a:lstStyle/>
          <a:p>
            <a:r>
              <a:rPr lang="en-GB" dirty="0"/>
              <a:t>Signal 2 </a:t>
            </a:r>
          </a:p>
        </p:txBody>
      </p:sp>
      <p:sp>
        <p:nvSpPr>
          <p:cNvPr id="21" name="TextBox 20"/>
          <p:cNvSpPr txBox="1"/>
          <p:nvPr/>
        </p:nvSpPr>
        <p:spPr>
          <a:xfrm>
            <a:off x="711199" y="4487428"/>
            <a:ext cx="1465943" cy="369332"/>
          </a:xfrm>
          <a:prstGeom prst="rect">
            <a:avLst/>
          </a:prstGeom>
          <a:noFill/>
        </p:spPr>
        <p:txBody>
          <a:bodyPr wrap="square" rtlCol="0">
            <a:spAutoFit/>
          </a:bodyPr>
          <a:lstStyle/>
          <a:p>
            <a:r>
              <a:rPr lang="en-GB" dirty="0"/>
              <a:t>Signal 3 </a:t>
            </a:r>
          </a:p>
        </p:txBody>
      </p:sp>
      <p:sp>
        <p:nvSpPr>
          <p:cNvPr id="22" name="TextBox 21"/>
          <p:cNvSpPr txBox="1"/>
          <p:nvPr/>
        </p:nvSpPr>
        <p:spPr>
          <a:xfrm>
            <a:off x="711199" y="3244131"/>
            <a:ext cx="1465943" cy="369332"/>
          </a:xfrm>
          <a:prstGeom prst="rect">
            <a:avLst/>
          </a:prstGeom>
          <a:noFill/>
        </p:spPr>
        <p:txBody>
          <a:bodyPr wrap="square" rtlCol="0">
            <a:spAutoFit/>
          </a:bodyPr>
          <a:lstStyle/>
          <a:p>
            <a:r>
              <a:rPr lang="en-GB" dirty="0"/>
              <a:t>Scale</a:t>
            </a:r>
          </a:p>
        </p:txBody>
      </p:sp>
      <p:cxnSp>
        <p:nvCxnSpPr>
          <p:cNvPr id="23" name="Straight Connector 22"/>
          <p:cNvCxnSpPr/>
          <p:nvPr/>
        </p:nvCxnSpPr>
        <p:spPr>
          <a:xfrm>
            <a:off x="7146424" y="3432895"/>
            <a:ext cx="36891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46424" y="4243697"/>
            <a:ext cx="12563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579248" y="3869729"/>
            <a:ext cx="12563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46424" y="4672094"/>
            <a:ext cx="24328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146424" y="3440918"/>
            <a:ext cx="36891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46424" y="4251720"/>
            <a:ext cx="12563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579248" y="3877752"/>
            <a:ext cx="12563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402795" y="4680117"/>
            <a:ext cx="11764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6352674" y="3822009"/>
            <a:ext cx="513347" cy="500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641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bit of pragmatics: scalar implicatures</a:t>
            </a:r>
          </a:p>
        </p:txBody>
      </p:sp>
      <p:pic>
        <p:nvPicPr>
          <p:cNvPr id="4" name="Picture 3"/>
          <p:cNvPicPr>
            <a:picLocks noChangeAspect="1"/>
          </p:cNvPicPr>
          <p:nvPr/>
        </p:nvPicPr>
        <p:blipFill>
          <a:blip r:embed="rId8">
            <a:clrChange>
              <a:clrFrom>
                <a:srgbClr val="FFFFFF"/>
              </a:clrFrom>
              <a:clrTo>
                <a:srgbClr val="FFFFFF">
                  <a:alpha val="0"/>
                </a:srgbClr>
              </a:clrTo>
            </a:clrChange>
          </a:blip>
          <a:stretch>
            <a:fillRect/>
          </a:stretch>
        </p:blipFill>
        <p:spPr>
          <a:xfrm>
            <a:off x="2543096" y="3617132"/>
            <a:ext cx="1182990" cy="1350000"/>
          </a:xfrm>
          <a:prstGeom prst="rect">
            <a:avLst/>
          </a:prstGeom>
        </p:spPr>
      </p:pic>
      <p:pic>
        <p:nvPicPr>
          <p:cNvPr id="5" name="Picture 4"/>
          <p:cNvPicPr>
            <a:picLocks noChangeAspect="1"/>
          </p:cNvPicPr>
          <p:nvPr/>
        </p:nvPicPr>
        <p:blipFill>
          <a:blip r:embed="rId9">
            <a:clrChange>
              <a:clrFrom>
                <a:srgbClr val="FFFFFF"/>
              </a:clrFrom>
              <a:clrTo>
                <a:srgbClr val="FFFFFF">
                  <a:alpha val="0"/>
                </a:srgbClr>
              </a:clrTo>
            </a:clrChange>
          </a:blip>
          <a:stretch>
            <a:fillRect/>
          </a:stretch>
        </p:blipFill>
        <p:spPr>
          <a:xfrm>
            <a:off x="8653789" y="3617132"/>
            <a:ext cx="1182990" cy="1350000"/>
          </a:xfrm>
          <a:prstGeom prst="rect">
            <a:avLst/>
          </a:prstGeom>
        </p:spPr>
      </p:pic>
      <p:sp>
        <p:nvSpPr>
          <p:cNvPr id="6" name="TextBox 5"/>
          <p:cNvSpPr txBox="1"/>
          <p:nvPr/>
        </p:nvSpPr>
        <p:spPr>
          <a:xfrm>
            <a:off x="2288004" y="5227418"/>
            <a:ext cx="1693174" cy="369332"/>
          </a:xfrm>
          <a:prstGeom prst="rect">
            <a:avLst/>
          </a:prstGeom>
          <a:noFill/>
        </p:spPr>
        <p:txBody>
          <a:bodyPr wrap="square" rtlCol="0">
            <a:spAutoFit/>
          </a:bodyPr>
          <a:lstStyle/>
          <a:p>
            <a:pPr algn="ctr"/>
            <a:r>
              <a:rPr lang="en-GB" dirty="0"/>
              <a:t>Speaker</a:t>
            </a:r>
          </a:p>
        </p:txBody>
      </p:sp>
      <p:sp>
        <p:nvSpPr>
          <p:cNvPr id="7" name="TextBox 6"/>
          <p:cNvSpPr txBox="1"/>
          <p:nvPr/>
        </p:nvSpPr>
        <p:spPr>
          <a:xfrm>
            <a:off x="8472075" y="5227418"/>
            <a:ext cx="1546418" cy="369332"/>
          </a:xfrm>
          <a:prstGeom prst="rect">
            <a:avLst/>
          </a:prstGeom>
          <a:noFill/>
        </p:spPr>
        <p:txBody>
          <a:bodyPr wrap="square" rtlCol="0">
            <a:spAutoFit/>
          </a:bodyPr>
          <a:lstStyle/>
          <a:p>
            <a:pPr algn="ctr"/>
            <a:r>
              <a:rPr lang="en-GB" dirty="0"/>
              <a:t>Hearer</a:t>
            </a:r>
          </a:p>
        </p:txBody>
      </p:sp>
      <p:cxnSp>
        <p:nvCxnSpPr>
          <p:cNvPr id="26" name="Straight Arrow Connector 25"/>
          <p:cNvCxnSpPr/>
          <p:nvPr/>
        </p:nvCxnSpPr>
        <p:spPr>
          <a:xfrm>
            <a:off x="2683717" y="2326431"/>
            <a:ext cx="16605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188542" y="2675681"/>
            <a:ext cx="11557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721942" y="2885231"/>
            <a:ext cx="6223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33172" y="2141765"/>
            <a:ext cx="505733" cy="369332"/>
          </a:xfrm>
          <a:prstGeom prst="rect">
            <a:avLst/>
          </a:prstGeom>
          <a:noFill/>
        </p:spPr>
        <p:txBody>
          <a:bodyPr wrap="square" rtlCol="0">
            <a:spAutoFit/>
          </a:bodyPr>
          <a:lstStyle/>
          <a:p>
            <a:r>
              <a:rPr lang="en-GB" dirty="0"/>
              <a:t>°C</a:t>
            </a:r>
          </a:p>
        </p:txBody>
      </p:sp>
      <p:sp>
        <p:nvSpPr>
          <p:cNvPr id="41" name="TextBox 40"/>
          <p:cNvSpPr txBox="1"/>
          <p:nvPr/>
        </p:nvSpPr>
        <p:spPr>
          <a:xfrm>
            <a:off x="1933172" y="2491015"/>
            <a:ext cx="656660" cy="307777"/>
          </a:xfrm>
          <a:prstGeom prst="rect">
            <a:avLst/>
          </a:prstGeom>
          <a:noFill/>
        </p:spPr>
        <p:txBody>
          <a:bodyPr wrap="square" rtlCol="0">
            <a:spAutoFit/>
          </a:bodyPr>
          <a:lstStyle/>
          <a:p>
            <a:r>
              <a:rPr lang="en-GB" sz="1400" dirty="0"/>
              <a:t>Warm</a:t>
            </a:r>
          </a:p>
        </p:txBody>
      </p:sp>
      <p:sp>
        <p:nvSpPr>
          <p:cNvPr id="42" name="TextBox 41"/>
          <p:cNvSpPr txBox="1"/>
          <p:nvPr/>
        </p:nvSpPr>
        <p:spPr>
          <a:xfrm>
            <a:off x="1933172" y="2731342"/>
            <a:ext cx="656660" cy="307777"/>
          </a:xfrm>
          <a:prstGeom prst="rect">
            <a:avLst/>
          </a:prstGeom>
          <a:noFill/>
        </p:spPr>
        <p:txBody>
          <a:bodyPr wrap="square" rtlCol="0">
            <a:spAutoFit/>
          </a:bodyPr>
          <a:lstStyle/>
          <a:p>
            <a:r>
              <a:rPr lang="en-GB" sz="1400" dirty="0"/>
              <a:t>Hot</a:t>
            </a:r>
          </a:p>
        </p:txBody>
      </p:sp>
      <p:cxnSp>
        <p:nvCxnSpPr>
          <p:cNvPr id="43" name="Straight Arrow Connector 42"/>
          <p:cNvCxnSpPr/>
          <p:nvPr/>
        </p:nvCxnSpPr>
        <p:spPr>
          <a:xfrm flipV="1">
            <a:off x="3207592" y="2316907"/>
            <a:ext cx="794" cy="318472"/>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744396" y="2326431"/>
            <a:ext cx="0" cy="528022"/>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464545" y="1830324"/>
            <a:ext cx="0" cy="4357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471732" y="2326431"/>
            <a:ext cx="16605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503063" y="2885231"/>
            <a:ext cx="6223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721187" y="2141765"/>
            <a:ext cx="505733" cy="369332"/>
          </a:xfrm>
          <a:prstGeom prst="rect">
            <a:avLst/>
          </a:prstGeom>
          <a:noFill/>
        </p:spPr>
        <p:txBody>
          <a:bodyPr wrap="square" rtlCol="0">
            <a:spAutoFit/>
          </a:bodyPr>
          <a:lstStyle/>
          <a:p>
            <a:r>
              <a:rPr lang="en-GB" dirty="0"/>
              <a:t>°C</a:t>
            </a:r>
          </a:p>
        </p:txBody>
      </p:sp>
      <p:sp>
        <p:nvSpPr>
          <p:cNvPr id="62" name="TextBox 61"/>
          <p:cNvSpPr txBox="1"/>
          <p:nvPr/>
        </p:nvSpPr>
        <p:spPr>
          <a:xfrm>
            <a:off x="7721187" y="2491015"/>
            <a:ext cx="656660" cy="307777"/>
          </a:xfrm>
          <a:prstGeom prst="rect">
            <a:avLst/>
          </a:prstGeom>
          <a:noFill/>
        </p:spPr>
        <p:txBody>
          <a:bodyPr wrap="square" rtlCol="0">
            <a:spAutoFit/>
          </a:bodyPr>
          <a:lstStyle/>
          <a:p>
            <a:r>
              <a:rPr lang="en-GB" sz="1400" dirty="0"/>
              <a:t>Warm</a:t>
            </a:r>
          </a:p>
        </p:txBody>
      </p:sp>
      <p:sp>
        <p:nvSpPr>
          <p:cNvPr id="63" name="TextBox 62"/>
          <p:cNvSpPr txBox="1"/>
          <p:nvPr/>
        </p:nvSpPr>
        <p:spPr>
          <a:xfrm>
            <a:off x="7721187" y="2731342"/>
            <a:ext cx="656660" cy="307777"/>
          </a:xfrm>
          <a:prstGeom prst="rect">
            <a:avLst/>
          </a:prstGeom>
          <a:noFill/>
        </p:spPr>
        <p:txBody>
          <a:bodyPr wrap="square" rtlCol="0">
            <a:spAutoFit/>
          </a:bodyPr>
          <a:lstStyle/>
          <a:p>
            <a:r>
              <a:rPr lang="en-GB" sz="1400" dirty="0"/>
              <a:t>Hot</a:t>
            </a:r>
          </a:p>
        </p:txBody>
      </p:sp>
      <p:cxnSp>
        <p:nvCxnSpPr>
          <p:cNvPr id="64" name="Straight Arrow Connector 63"/>
          <p:cNvCxnSpPr/>
          <p:nvPr/>
        </p:nvCxnSpPr>
        <p:spPr>
          <a:xfrm flipV="1">
            <a:off x="8995607" y="2316907"/>
            <a:ext cx="794" cy="318472"/>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9532411" y="2326431"/>
            <a:ext cx="0" cy="528022"/>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277344" y="4061299"/>
            <a:ext cx="1205300" cy="461665"/>
          </a:xfrm>
          <a:prstGeom prst="rect">
            <a:avLst/>
          </a:prstGeom>
          <a:noFill/>
        </p:spPr>
        <p:txBody>
          <a:bodyPr wrap="square" rtlCol="0">
            <a:spAutoFit/>
          </a:bodyPr>
          <a:lstStyle/>
          <a:p>
            <a:r>
              <a:rPr lang="en-GB" sz="2400" dirty="0"/>
              <a:t>“Warm”</a:t>
            </a:r>
          </a:p>
        </p:txBody>
      </p:sp>
      <p:cxnSp>
        <p:nvCxnSpPr>
          <p:cNvPr id="59" name="Straight Arrow Connector 58"/>
          <p:cNvCxnSpPr/>
          <p:nvPr/>
        </p:nvCxnSpPr>
        <p:spPr>
          <a:xfrm>
            <a:off x="8976557" y="2675681"/>
            <a:ext cx="11557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108650" y="2045624"/>
            <a:ext cx="187257" cy="194193"/>
          </a:xfrm>
          <a:prstGeom prst="rect">
            <a:avLst/>
          </a:prstGeom>
        </p:spPr>
      </p:pic>
      <p:pic>
        <p:nvPicPr>
          <p:cNvPr id="68" name="Picture 6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669989" y="2045624"/>
            <a:ext cx="192806" cy="194193"/>
          </a:xfrm>
          <a:prstGeom prst="rect">
            <a:avLst/>
          </a:prstGeom>
        </p:spPr>
      </p:pic>
      <p:pic>
        <p:nvPicPr>
          <p:cNvPr id="69" name="Picture 6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909974" y="2061544"/>
            <a:ext cx="187257" cy="194193"/>
          </a:xfrm>
          <a:prstGeom prst="rect">
            <a:avLst/>
          </a:prstGeom>
        </p:spPr>
      </p:pic>
      <p:pic>
        <p:nvPicPr>
          <p:cNvPr id="70" name="Picture 6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9471313" y="2061544"/>
            <a:ext cx="192806" cy="194193"/>
          </a:xfrm>
          <a:prstGeom prst="rect">
            <a:avLst/>
          </a:prstGeom>
        </p:spPr>
      </p:pic>
      <p:sp>
        <p:nvSpPr>
          <p:cNvPr id="71" name="TextBox 70"/>
          <p:cNvSpPr txBox="1"/>
          <p:nvPr/>
        </p:nvSpPr>
        <p:spPr>
          <a:xfrm>
            <a:off x="6354257" y="3874171"/>
            <a:ext cx="2299532" cy="923330"/>
          </a:xfrm>
          <a:prstGeom prst="rect">
            <a:avLst/>
          </a:prstGeom>
          <a:noFill/>
        </p:spPr>
        <p:txBody>
          <a:bodyPr wrap="square" rtlCol="0">
            <a:spAutoFit/>
          </a:bodyPr>
          <a:lstStyle/>
          <a:p>
            <a:r>
              <a:rPr lang="en-GB" dirty="0"/>
              <a:t>If it had been greater than     , she would have said “hot”.</a:t>
            </a:r>
          </a:p>
        </p:txBody>
      </p:sp>
      <p:pic>
        <p:nvPicPr>
          <p:cNvPr id="72" name="Picture 7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6969413" y="4238739"/>
            <a:ext cx="192806" cy="194193"/>
          </a:xfrm>
          <a:prstGeom prst="rect">
            <a:avLst/>
          </a:prstGeom>
        </p:spPr>
      </p:pic>
      <p:cxnSp>
        <p:nvCxnSpPr>
          <p:cNvPr id="73" name="Straight Arrow Connector 72"/>
          <p:cNvCxnSpPr/>
          <p:nvPr/>
        </p:nvCxnSpPr>
        <p:spPr>
          <a:xfrm>
            <a:off x="8976557" y="2675681"/>
            <a:ext cx="577850" cy="0"/>
          </a:xfrm>
          <a:prstGeom prst="straightConnector1">
            <a:avLst/>
          </a:prstGeom>
          <a:ln w="3810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270985" y="2821234"/>
            <a:ext cx="0" cy="4357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2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500" fill="hold"/>
                                        <p:tgtEl>
                                          <p:spTgt spid="59"/>
                                        </p:tgtEl>
                                        <p:attrNameLst>
                                          <p:attrName>stroke.color</p:attrName>
                                        </p:attrNameLst>
                                      </p:cBhvr>
                                      <p:to>
                                        <a:schemeClr val="accent2"/>
                                      </p:to>
                                    </p:animClr>
                                    <p:set>
                                      <p:cBhvr>
                                        <p:cTn id="15" dur="500" fill="hold"/>
                                        <p:tgtEl>
                                          <p:spTgt spid="59"/>
                                        </p:tgtEl>
                                        <p:attrNameLst>
                                          <p:attrName>stroke.on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Modelling scalar implicatures</a:t>
            </a:r>
          </a:p>
        </p:txBody>
      </p:sp>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5750210" y="3422732"/>
            <a:ext cx="1033595" cy="1179514"/>
          </a:xfrm>
          <a:prstGeom prst="rect">
            <a:avLst/>
          </a:prstGeom>
        </p:spPr>
      </p:pic>
      <p:pic>
        <p:nvPicPr>
          <p:cNvPr id="5" name="Picture 4"/>
          <p:cNvPicPr>
            <a:picLocks noChangeAspect="1"/>
          </p:cNvPicPr>
          <p:nvPr/>
        </p:nvPicPr>
        <p:blipFill>
          <a:blip r:embed="rId7">
            <a:clrChange>
              <a:clrFrom>
                <a:srgbClr val="FFFFFF"/>
              </a:clrFrom>
              <a:clrTo>
                <a:srgbClr val="FFFFFF">
                  <a:alpha val="0"/>
                </a:srgbClr>
              </a:clrTo>
            </a:clrChange>
          </a:blip>
          <a:stretch>
            <a:fillRect/>
          </a:stretch>
        </p:blipFill>
        <p:spPr>
          <a:xfrm>
            <a:off x="9819241" y="4376195"/>
            <a:ext cx="1009651" cy="1152189"/>
          </a:xfrm>
          <a:prstGeom prst="rect">
            <a:avLst/>
          </a:prstGeom>
        </p:spPr>
      </p:pic>
      <p:sp>
        <p:nvSpPr>
          <p:cNvPr id="6" name="TextBox 5"/>
          <p:cNvSpPr txBox="1"/>
          <p:nvPr/>
        </p:nvSpPr>
        <p:spPr>
          <a:xfrm>
            <a:off x="5999918" y="4829867"/>
            <a:ext cx="1693174" cy="646331"/>
          </a:xfrm>
          <a:prstGeom prst="rect">
            <a:avLst/>
          </a:prstGeom>
          <a:noFill/>
        </p:spPr>
        <p:txBody>
          <a:bodyPr wrap="square" rtlCol="0">
            <a:spAutoFit/>
          </a:bodyPr>
          <a:lstStyle/>
          <a:p>
            <a:pPr algn="ctr"/>
            <a:r>
              <a:rPr lang="en-GB" dirty="0"/>
              <a:t>Pragmatic</a:t>
            </a:r>
          </a:p>
          <a:p>
            <a:pPr algn="ctr"/>
            <a:r>
              <a:rPr lang="en-GB" dirty="0"/>
              <a:t>speaker</a:t>
            </a:r>
          </a:p>
        </p:txBody>
      </p:sp>
      <p:sp>
        <p:nvSpPr>
          <p:cNvPr id="7" name="TextBox 6"/>
          <p:cNvSpPr txBox="1"/>
          <p:nvPr/>
        </p:nvSpPr>
        <p:spPr>
          <a:xfrm>
            <a:off x="10055683" y="5769667"/>
            <a:ext cx="1546418" cy="646331"/>
          </a:xfrm>
          <a:prstGeom prst="rect">
            <a:avLst/>
          </a:prstGeom>
          <a:noFill/>
        </p:spPr>
        <p:txBody>
          <a:bodyPr wrap="square" rtlCol="0">
            <a:spAutoFit/>
          </a:bodyPr>
          <a:lstStyle/>
          <a:p>
            <a:pPr algn="ctr"/>
            <a:r>
              <a:rPr lang="en-GB" dirty="0"/>
              <a:t>Pragmatic</a:t>
            </a:r>
          </a:p>
          <a:p>
            <a:pPr algn="ctr"/>
            <a:r>
              <a:rPr lang="en-GB" dirty="0"/>
              <a:t>hearer</a:t>
            </a:r>
          </a:p>
        </p:txBody>
      </p:sp>
      <p:pic>
        <p:nvPicPr>
          <p:cNvPr id="32" name="Picture 31"/>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22913" y="2572795"/>
            <a:ext cx="1009651" cy="1152189"/>
          </a:xfrm>
          <a:prstGeom prst="rect">
            <a:avLst/>
          </a:prstGeom>
        </p:spPr>
      </p:pic>
      <p:sp>
        <p:nvSpPr>
          <p:cNvPr id="34" name="TextBox 33"/>
          <p:cNvSpPr txBox="1"/>
          <p:nvPr/>
        </p:nvSpPr>
        <p:spPr>
          <a:xfrm>
            <a:off x="1971760" y="3966267"/>
            <a:ext cx="1546418" cy="646331"/>
          </a:xfrm>
          <a:prstGeom prst="rect">
            <a:avLst/>
          </a:prstGeom>
          <a:noFill/>
        </p:spPr>
        <p:txBody>
          <a:bodyPr wrap="square" rtlCol="0">
            <a:spAutoFit/>
          </a:bodyPr>
          <a:lstStyle/>
          <a:p>
            <a:pPr algn="ctr"/>
            <a:r>
              <a:rPr lang="en-GB" dirty="0"/>
              <a:t>Literal</a:t>
            </a:r>
          </a:p>
          <a:p>
            <a:pPr algn="ctr"/>
            <a:r>
              <a:rPr lang="en-GB" dirty="0"/>
              <a:t>hearer</a:t>
            </a:r>
          </a:p>
        </p:txBody>
      </p:sp>
      <p:pic>
        <p:nvPicPr>
          <p:cNvPr id="9" name="Picture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654197" y="4113294"/>
            <a:ext cx="420218" cy="352276"/>
          </a:xfrm>
          <a:prstGeom prst="rect">
            <a:avLst/>
          </a:prstGeom>
        </p:spPr>
      </p:pic>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644125" y="4973120"/>
            <a:ext cx="387507" cy="359825"/>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606975" y="5919210"/>
            <a:ext cx="407637" cy="347244"/>
          </a:xfrm>
          <a:prstGeom prst="rect">
            <a:avLst/>
          </a:prstGeom>
        </p:spPr>
      </p:pic>
      <p:sp>
        <p:nvSpPr>
          <p:cNvPr id="14" name="TextBox 13"/>
          <p:cNvSpPr txBox="1"/>
          <p:nvPr/>
        </p:nvSpPr>
        <p:spPr>
          <a:xfrm>
            <a:off x="581133" y="6134499"/>
            <a:ext cx="3982038" cy="369332"/>
          </a:xfrm>
          <a:prstGeom prst="rect">
            <a:avLst/>
          </a:prstGeom>
          <a:noFill/>
        </p:spPr>
        <p:txBody>
          <a:bodyPr wrap="square" rtlCol="0">
            <a:spAutoFit/>
          </a:bodyPr>
          <a:lstStyle/>
          <a:p>
            <a:r>
              <a:rPr lang="en-GB" dirty="0"/>
              <a:t>Model from Goodman &amp; Frank (2016)</a:t>
            </a:r>
          </a:p>
        </p:txBody>
      </p:sp>
      <p:sp>
        <p:nvSpPr>
          <p:cNvPr id="15" name="TextBox 14"/>
          <p:cNvSpPr txBox="1"/>
          <p:nvPr/>
        </p:nvSpPr>
        <p:spPr>
          <a:xfrm>
            <a:off x="362706" y="1625886"/>
            <a:ext cx="3726863" cy="646331"/>
          </a:xfrm>
          <a:prstGeom prst="rect">
            <a:avLst/>
          </a:prstGeom>
          <a:noFill/>
          <a:ln>
            <a:solidFill>
              <a:schemeClr val="tx1"/>
            </a:solidFill>
          </a:ln>
        </p:spPr>
        <p:txBody>
          <a:bodyPr wrap="square" rtlCol="0">
            <a:spAutoFit/>
          </a:bodyPr>
          <a:lstStyle/>
          <a:p>
            <a:pPr algn="ctr"/>
            <a:r>
              <a:rPr lang="en-GB" dirty="0"/>
              <a:t>Given a signal, picks a degree</a:t>
            </a:r>
          </a:p>
          <a:p>
            <a:pPr algn="ctr"/>
            <a:r>
              <a:rPr lang="en-GB" dirty="0"/>
              <a:t>just based on the semantics</a:t>
            </a:r>
          </a:p>
        </p:txBody>
      </p:sp>
      <p:sp>
        <p:nvSpPr>
          <p:cNvPr id="29" name="TextBox 28"/>
          <p:cNvSpPr txBox="1"/>
          <p:nvPr/>
        </p:nvSpPr>
        <p:spPr>
          <a:xfrm>
            <a:off x="4249525" y="2216954"/>
            <a:ext cx="4297660" cy="923330"/>
          </a:xfrm>
          <a:prstGeom prst="rect">
            <a:avLst/>
          </a:prstGeom>
          <a:noFill/>
          <a:ln>
            <a:solidFill>
              <a:schemeClr val="tx1"/>
            </a:solidFill>
          </a:ln>
        </p:spPr>
        <p:txBody>
          <a:bodyPr wrap="square" rtlCol="0">
            <a:spAutoFit/>
          </a:bodyPr>
          <a:lstStyle/>
          <a:p>
            <a:pPr algn="just"/>
            <a:r>
              <a:rPr lang="en-GB" dirty="0"/>
              <a:t>Given a degree, tends to pick the signal that maximises the probability that the literal hearer guesses that degree.</a:t>
            </a:r>
          </a:p>
        </p:txBody>
      </p:sp>
      <p:sp>
        <p:nvSpPr>
          <p:cNvPr id="30" name="TextBox 29"/>
          <p:cNvSpPr txBox="1"/>
          <p:nvPr/>
        </p:nvSpPr>
        <p:spPr>
          <a:xfrm>
            <a:off x="8707140" y="3156179"/>
            <a:ext cx="3174361" cy="923330"/>
          </a:xfrm>
          <a:prstGeom prst="rect">
            <a:avLst/>
          </a:prstGeom>
          <a:noFill/>
          <a:ln>
            <a:solidFill>
              <a:schemeClr val="tx1"/>
            </a:solidFill>
          </a:ln>
        </p:spPr>
        <p:txBody>
          <a:bodyPr wrap="square" rtlCol="0">
            <a:spAutoFit/>
          </a:bodyPr>
          <a:lstStyle/>
          <a:p>
            <a:pPr algn="just"/>
            <a:r>
              <a:rPr lang="en-GB" dirty="0"/>
              <a:t>Given a signal, picks a degree under the assumption that the speaker is pragmatic</a:t>
            </a:r>
          </a:p>
        </p:txBody>
      </p:sp>
      <p:sp>
        <p:nvSpPr>
          <p:cNvPr id="16" name="Cloud Callout 15"/>
          <p:cNvSpPr/>
          <p:nvPr/>
        </p:nvSpPr>
        <p:spPr>
          <a:xfrm>
            <a:off x="1359341" y="2439319"/>
            <a:ext cx="1873471" cy="1546540"/>
          </a:xfrm>
          <a:prstGeom prst="cloudCallout">
            <a:avLst>
              <a:gd name="adj1" fmla="val 144592"/>
              <a:gd name="adj2" fmla="val 423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loud Callout 34"/>
          <p:cNvSpPr/>
          <p:nvPr/>
        </p:nvSpPr>
        <p:spPr>
          <a:xfrm>
            <a:off x="5315951" y="3243264"/>
            <a:ext cx="1873471" cy="1658230"/>
          </a:xfrm>
          <a:prstGeom prst="cloudCallout">
            <a:avLst>
              <a:gd name="adj1" fmla="val 146626"/>
              <a:gd name="adj2" fmla="val 35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258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9" grpId="0" animBg="1"/>
      <p:bldP spid="30" grpId="0" animBg="1"/>
      <p:bldP spid="16" grpId="0" animBg="1"/>
      <p:bldP spid="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Modelling scalar implicatures</a:t>
            </a:r>
          </a:p>
        </p:txBody>
      </p:sp>
      <p:pic>
        <p:nvPicPr>
          <p:cNvPr id="4" name="Picture 3"/>
          <p:cNvPicPr>
            <a:picLocks noChangeAspect="1"/>
          </p:cNvPicPr>
          <p:nvPr/>
        </p:nvPicPr>
        <p:blipFill>
          <a:blip r:embed="rId11">
            <a:clrChange>
              <a:clrFrom>
                <a:srgbClr val="FFFFFF"/>
              </a:clrFrom>
              <a:clrTo>
                <a:srgbClr val="FFFFFF">
                  <a:alpha val="0"/>
                </a:srgbClr>
              </a:clrTo>
            </a:clrChange>
          </a:blip>
          <a:stretch>
            <a:fillRect/>
          </a:stretch>
        </p:blipFill>
        <p:spPr>
          <a:xfrm>
            <a:off x="5750210" y="3737234"/>
            <a:ext cx="1033595" cy="1179514"/>
          </a:xfrm>
          <a:prstGeom prst="rect">
            <a:avLst/>
          </a:prstGeom>
        </p:spPr>
      </p:pic>
      <p:pic>
        <p:nvPicPr>
          <p:cNvPr id="5" name="Picture 4"/>
          <p:cNvPicPr>
            <a:picLocks noChangeAspect="1"/>
          </p:cNvPicPr>
          <p:nvPr/>
        </p:nvPicPr>
        <p:blipFill>
          <a:blip r:embed="rId12">
            <a:clrChange>
              <a:clrFrom>
                <a:srgbClr val="FFFFFF"/>
              </a:clrFrom>
              <a:clrTo>
                <a:srgbClr val="FFFFFF">
                  <a:alpha val="0"/>
                </a:srgbClr>
              </a:clrTo>
            </a:clrChange>
          </a:blip>
          <a:stretch>
            <a:fillRect/>
          </a:stretch>
        </p:blipFill>
        <p:spPr>
          <a:xfrm>
            <a:off x="9476341" y="4306606"/>
            <a:ext cx="1009651" cy="1152189"/>
          </a:xfrm>
          <a:prstGeom prst="rect">
            <a:avLst/>
          </a:prstGeom>
        </p:spPr>
      </p:pic>
      <p:sp>
        <p:nvSpPr>
          <p:cNvPr id="6" name="TextBox 5"/>
          <p:cNvSpPr txBox="1"/>
          <p:nvPr/>
        </p:nvSpPr>
        <p:spPr>
          <a:xfrm>
            <a:off x="5999918" y="5092885"/>
            <a:ext cx="1693174" cy="646331"/>
          </a:xfrm>
          <a:prstGeom prst="rect">
            <a:avLst/>
          </a:prstGeom>
          <a:noFill/>
        </p:spPr>
        <p:txBody>
          <a:bodyPr wrap="square" rtlCol="0">
            <a:spAutoFit/>
          </a:bodyPr>
          <a:lstStyle/>
          <a:p>
            <a:pPr algn="ctr"/>
            <a:r>
              <a:rPr lang="en-GB" dirty="0"/>
              <a:t>Pragmatic</a:t>
            </a:r>
          </a:p>
          <a:p>
            <a:pPr algn="ctr"/>
            <a:r>
              <a:rPr lang="en-GB" dirty="0"/>
              <a:t>speaker</a:t>
            </a:r>
          </a:p>
        </p:txBody>
      </p:sp>
      <p:sp>
        <p:nvSpPr>
          <p:cNvPr id="7" name="TextBox 6"/>
          <p:cNvSpPr txBox="1"/>
          <p:nvPr/>
        </p:nvSpPr>
        <p:spPr>
          <a:xfrm>
            <a:off x="9712783" y="5640228"/>
            <a:ext cx="1546418" cy="646331"/>
          </a:xfrm>
          <a:prstGeom prst="rect">
            <a:avLst/>
          </a:prstGeom>
          <a:noFill/>
        </p:spPr>
        <p:txBody>
          <a:bodyPr wrap="square" rtlCol="0">
            <a:spAutoFit/>
          </a:bodyPr>
          <a:lstStyle/>
          <a:p>
            <a:pPr algn="ctr"/>
            <a:r>
              <a:rPr lang="en-GB" dirty="0"/>
              <a:t>Pragmatic</a:t>
            </a:r>
          </a:p>
          <a:p>
            <a:pPr algn="ctr"/>
            <a:r>
              <a:rPr lang="en-GB" dirty="0"/>
              <a:t>hearer</a:t>
            </a:r>
          </a:p>
        </p:txBody>
      </p:sp>
      <p:cxnSp>
        <p:nvCxnSpPr>
          <p:cNvPr id="26" name="Straight Arrow Connector 25"/>
          <p:cNvCxnSpPr/>
          <p:nvPr/>
        </p:nvCxnSpPr>
        <p:spPr>
          <a:xfrm>
            <a:off x="1748082" y="2130226"/>
            <a:ext cx="16605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52907" y="2479476"/>
            <a:ext cx="11557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786307" y="2689026"/>
            <a:ext cx="6223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97537" y="1945560"/>
            <a:ext cx="505733" cy="369332"/>
          </a:xfrm>
          <a:prstGeom prst="rect">
            <a:avLst/>
          </a:prstGeom>
          <a:noFill/>
        </p:spPr>
        <p:txBody>
          <a:bodyPr wrap="square" rtlCol="0">
            <a:spAutoFit/>
          </a:bodyPr>
          <a:lstStyle/>
          <a:p>
            <a:r>
              <a:rPr lang="en-GB" dirty="0"/>
              <a:t>°C</a:t>
            </a:r>
          </a:p>
        </p:txBody>
      </p:sp>
      <p:sp>
        <p:nvSpPr>
          <p:cNvPr id="41" name="TextBox 40"/>
          <p:cNvSpPr txBox="1"/>
          <p:nvPr/>
        </p:nvSpPr>
        <p:spPr>
          <a:xfrm>
            <a:off x="997537" y="2294810"/>
            <a:ext cx="656660" cy="307777"/>
          </a:xfrm>
          <a:prstGeom prst="rect">
            <a:avLst/>
          </a:prstGeom>
          <a:noFill/>
        </p:spPr>
        <p:txBody>
          <a:bodyPr wrap="square" rtlCol="0">
            <a:spAutoFit/>
          </a:bodyPr>
          <a:lstStyle/>
          <a:p>
            <a:r>
              <a:rPr lang="en-GB" sz="1400" dirty="0"/>
              <a:t>Warm</a:t>
            </a:r>
          </a:p>
        </p:txBody>
      </p:sp>
      <p:sp>
        <p:nvSpPr>
          <p:cNvPr id="42" name="TextBox 41"/>
          <p:cNvSpPr txBox="1"/>
          <p:nvPr/>
        </p:nvSpPr>
        <p:spPr>
          <a:xfrm>
            <a:off x="997537" y="2535137"/>
            <a:ext cx="656660" cy="307777"/>
          </a:xfrm>
          <a:prstGeom prst="rect">
            <a:avLst/>
          </a:prstGeom>
          <a:noFill/>
        </p:spPr>
        <p:txBody>
          <a:bodyPr wrap="square" rtlCol="0">
            <a:spAutoFit/>
          </a:bodyPr>
          <a:lstStyle/>
          <a:p>
            <a:r>
              <a:rPr lang="en-GB" sz="1400" dirty="0"/>
              <a:t>Hot</a:t>
            </a:r>
          </a:p>
        </p:txBody>
      </p:sp>
      <p:cxnSp>
        <p:nvCxnSpPr>
          <p:cNvPr id="43" name="Straight Arrow Connector 42"/>
          <p:cNvCxnSpPr/>
          <p:nvPr/>
        </p:nvCxnSpPr>
        <p:spPr>
          <a:xfrm flipV="1">
            <a:off x="2271957" y="2120702"/>
            <a:ext cx="794" cy="318472"/>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808761" y="2130226"/>
            <a:ext cx="0" cy="528022"/>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2173015" y="1849419"/>
            <a:ext cx="187257" cy="194193"/>
          </a:xfrm>
          <a:prstGeom prst="rect">
            <a:avLst/>
          </a:prstGeom>
        </p:spPr>
      </p:pic>
      <p:pic>
        <p:nvPicPr>
          <p:cNvPr id="68" name="Picture 67"/>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734354" y="1849419"/>
            <a:ext cx="192806" cy="194193"/>
          </a:xfrm>
          <a:prstGeom prst="rect">
            <a:avLst/>
          </a:prstGeom>
        </p:spPr>
      </p:pic>
      <p:pic>
        <p:nvPicPr>
          <p:cNvPr id="32" name="Picture 31"/>
          <p:cNvPicPr>
            <a:picLocks noChangeAspect="1"/>
          </p:cNvPicPr>
          <p:nvPr/>
        </p:nvPicPr>
        <p:blipFill>
          <a:blip r:embed="rId12">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22913" y="3086884"/>
            <a:ext cx="1009651" cy="1152189"/>
          </a:xfrm>
          <a:prstGeom prst="rect">
            <a:avLst/>
          </a:prstGeom>
        </p:spPr>
      </p:pic>
      <p:sp>
        <p:nvSpPr>
          <p:cNvPr id="34" name="TextBox 33"/>
          <p:cNvSpPr txBox="1"/>
          <p:nvPr/>
        </p:nvSpPr>
        <p:spPr>
          <a:xfrm>
            <a:off x="1971760" y="4593582"/>
            <a:ext cx="1546418" cy="646331"/>
          </a:xfrm>
          <a:prstGeom prst="rect">
            <a:avLst/>
          </a:prstGeom>
          <a:noFill/>
        </p:spPr>
        <p:txBody>
          <a:bodyPr wrap="square" rtlCol="0">
            <a:spAutoFit/>
          </a:bodyPr>
          <a:lstStyle/>
          <a:p>
            <a:pPr algn="ctr"/>
            <a:r>
              <a:rPr lang="en-GB" dirty="0"/>
              <a:t>Literal</a:t>
            </a:r>
          </a:p>
          <a:p>
            <a:pPr algn="ctr"/>
            <a:r>
              <a:rPr lang="en-GB" dirty="0"/>
              <a:t>hearer</a:t>
            </a:r>
          </a:p>
        </p:txBody>
      </p:sp>
      <p:pic>
        <p:nvPicPr>
          <p:cNvPr id="3" name="Picture 2"/>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686888" y="2403384"/>
            <a:ext cx="3329590" cy="301223"/>
          </a:xfrm>
          <a:prstGeom prst="rect">
            <a:avLst/>
          </a:prstGeom>
        </p:spPr>
      </p:pic>
      <p:pic>
        <p:nvPicPr>
          <p:cNvPr id="8" name="Picture 7"/>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4563171" y="3074149"/>
            <a:ext cx="3577023" cy="299430"/>
          </a:xfrm>
          <a:prstGeom prst="rect">
            <a:avLst/>
          </a:prstGeom>
        </p:spPr>
      </p:pic>
      <p:pic>
        <p:nvPicPr>
          <p:cNvPr id="9" name="Picture 8"/>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654197" y="4740609"/>
            <a:ext cx="420218" cy="352276"/>
          </a:xfrm>
          <a:prstGeom prst="rect">
            <a:avLst/>
          </a:prstGeom>
        </p:spPr>
      </p:pic>
      <p:pic>
        <p:nvPicPr>
          <p:cNvPr id="10" name="Picture 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8164062" y="3627563"/>
            <a:ext cx="3627227" cy="299430"/>
          </a:xfrm>
          <a:prstGeom prst="rect">
            <a:avLst/>
          </a:prstGeom>
        </p:spPr>
      </p:pic>
      <p:pic>
        <p:nvPicPr>
          <p:cNvPr id="15" name="Picture 14"/>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644125" y="5280403"/>
            <a:ext cx="374926" cy="354792"/>
          </a:xfrm>
          <a:prstGeom prst="rect">
            <a:avLst/>
          </a:prstGeom>
        </p:spPr>
      </p:pic>
      <p:pic>
        <p:nvPicPr>
          <p:cNvPr id="13" name="Picture 12"/>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9264075" y="5787255"/>
            <a:ext cx="407637" cy="347244"/>
          </a:xfrm>
          <a:prstGeom prst="rect">
            <a:avLst/>
          </a:prstGeom>
        </p:spPr>
      </p:pic>
      <p:sp>
        <p:nvSpPr>
          <p:cNvPr id="14" name="TextBox 13"/>
          <p:cNvSpPr txBox="1"/>
          <p:nvPr/>
        </p:nvSpPr>
        <p:spPr>
          <a:xfrm>
            <a:off x="581133" y="6134499"/>
            <a:ext cx="3982038" cy="369332"/>
          </a:xfrm>
          <a:prstGeom prst="rect">
            <a:avLst/>
          </a:prstGeom>
          <a:noFill/>
        </p:spPr>
        <p:txBody>
          <a:bodyPr wrap="square" rtlCol="0">
            <a:spAutoFit/>
          </a:bodyPr>
          <a:lstStyle/>
          <a:p>
            <a:r>
              <a:rPr lang="en-GB" dirty="0"/>
              <a:t>Model from Goodman &amp; Frank (2016)</a:t>
            </a:r>
          </a:p>
        </p:txBody>
      </p:sp>
    </p:spTree>
    <p:extLst>
      <p:ext uri="{BB962C8B-B14F-4D97-AF65-F5344CB8AC3E}">
        <p14:creationId xmlns:p14="http://schemas.microsoft.com/office/powerpoint/2010/main" val="300466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of third model</a:t>
            </a:r>
          </a:p>
        </p:txBody>
      </p:sp>
      <p:sp>
        <p:nvSpPr>
          <p:cNvPr id="5" name="Content Placeholder 2"/>
          <p:cNvSpPr>
            <a:spLocks noGrp="1"/>
          </p:cNvSpPr>
          <p:nvPr>
            <p:ph idx="1"/>
          </p:nvPr>
        </p:nvSpPr>
        <p:spPr>
          <a:xfrm>
            <a:off x="6505477" y="1990449"/>
            <a:ext cx="5096069" cy="4048401"/>
          </a:xfrm>
        </p:spPr>
        <p:txBody>
          <a:bodyPr>
            <a:normAutofit/>
          </a:bodyPr>
          <a:lstStyle/>
          <a:p>
            <a:r>
              <a:rPr lang="en-GB" sz="3200" dirty="0"/>
              <a:t>3000 generations of IL</a:t>
            </a:r>
          </a:p>
          <a:p>
            <a:r>
              <a:rPr lang="en-GB" sz="3200" dirty="0"/>
              <a:t>100 agents</a:t>
            </a:r>
          </a:p>
          <a:p>
            <a:r>
              <a:rPr lang="en-GB" sz="3200" dirty="0"/>
              <a:t>100 runs of the simulation</a:t>
            </a:r>
          </a:p>
          <a:p>
            <a:r>
              <a:rPr lang="en-GB" sz="3200" dirty="0"/>
              <a:t>Burn-in: 500 generations</a:t>
            </a:r>
          </a:p>
        </p:txBody>
      </p:sp>
      <p:sp>
        <p:nvSpPr>
          <p:cNvPr id="3" name="TextBox 2"/>
          <p:cNvSpPr txBox="1"/>
          <p:nvPr/>
        </p:nvSpPr>
        <p:spPr>
          <a:xfrm>
            <a:off x="6124222" y="4427604"/>
            <a:ext cx="5858577" cy="2000548"/>
          </a:xfrm>
          <a:prstGeom prst="rect">
            <a:avLst/>
          </a:prstGeom>
          <a:noFill/>
        </p:spPr>
        <p:txBody>
          <a:bodyPr wrap="square" rtlCol="0">
            <a:spAutoFit/>
          </a:bodyPr>
          <a:lstStyle/>
          <a:p>
            <a:pPr algn="ctr"/>
            <a:endParaRPr lang="en-GB" dirty="0"/>
          </a:p>
          <a:p>
            <a:pPr algn="ctr"/>
            <a:endParaRPr lang="en-GB" dirty="0"/>
          </a:p>
          <a:p>
            <a:pPr algn="ctr"/>
            <a:r>
              <a:rPr lang="en-GB" sz="4400" dirty="0"/>
              <a:t>Monotonicity evolves!</a:t>
            </a:r>
          </a:p>
          <a:p>
            <a:pPr algn="ctr"/>
            <a:endParaRPr lang="en-GB" sz="4400" dirty="0"/>
          </a:p>
        </p:txBody>
      </p:sp>
      <p:pic>
        <p:nvPicPr>
          <p:cNvPr id="6" name="Picture 5"/>
          <p:cNvPicPr>
            <a:picLocks noChangeAspect="1"/>
          </p:cNvPicPr>
          <p:nvPr/>
        </p:nvPicPr>
        <p:blipFill rotWithShape="1">
          <a:blip r:embed="rId2">
            <a:clrChange>
              <a:clrFrom>
                <a:srgbClr val="FFFFFF"/>
              </a:clrFrom>
              <a:clrTo>
                <a:srgbClr val="FFFFFF">
                  <a:alpha val="0"/>
                </a:srgbClr>
              </a:clrTo>
            </a:clrChange>
          </a:blip>
          <a:srcRect r="3238"/>
          <a:stretch/>
        </p:blipFill>
        <p:spPr>
          <a:xfrm>
            <a:off x="428400" y="1495425"/>
            <a:ext cx="5695822" cy="4543425"/>
          </a:xfrm>
          <a:prstGeom prst="rect">
            <a:avLst/>
          </a:prstGeom>
        </p:spPr>
      </p:pic>
    </p:spTree>
    <p:extLst>
      <p:ext uri="{BB962C8B-B14F-4D97-AF65-F5344CB8AC3E}">
        <p14:creationId xmlns:p14="http://schemas.microsoft.com/office/powerpoint/2010/main" val="7625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 of modelling</a:t>
            </a:r>
          </a:p>
        </p:txBody>
      </p:sp>
      <p:cxnSp>
        <p:nvCxnSpPr>
          <p:cNvPr id="18" name="Straight Arrow Connector 17"/>
          <p:cNvCxnSpPr/>
          <p:nvPr/>
        </p:nvCxnSpPr>
        <p:spPr>
          <a:xfrm>
            <a:off x="7754920" y="3198259"/>
            <a:ext cx="766757" cy="3037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98456" y="3125817"/>
            <a:ext cx="3516086" cy="1077218"/>
          </a:xfrm>
          <a:prstGeom prst="rect">
            <a:avLst/>
          </a:prstGeom>
          <a:noFill/>
        </p:spPr>
        <p:txBody>
          <a:bodyPr wrap="square" rtlCol="0">
            <a:spAutoFit/>
          </a:bodyPr>
          <a:lstStyle/>
          <a:p>
            <a:r>
              <a:rPr lang="en-GB" sz="3200" i="1" dirty="0"/>
              <a:t>standard</a:t>
            </a:r>
            <a:r>
              <a:rPr lang="en-GB" sz="3200" dirty="0"/>
              <a:t> is monotonic</a:t>
            </a:r>
            <a:endParaRPr lang="en-GB" sz="3200" i="1" dirty="0"/>
          </a:p>
        </p:txBody>
      </p:sp>
      <p:grpSp>
        <p:nvGrpSpPr>
          <p:cNvPr id="20" name="Group 19"/>
          <p:cNvGrpSpPr/>
          <p:nvPr/>
        </p:nvGrpSpPr>
        <p:grpSpPr>
          <a:xfrm>
            <a:off x="590442" y="2614571"/>
            <a:ext cx="4457223" cy="1077218"/>
            <a:chOff x="885621" y="1986853"/>
            <a:chExt cx="4457223" cy="1077218"/>
          </a:xfrm>
        </p:grpSpPr>
        <p:sp>
          <p:nvSpPr>
            <p:cNvPr id="21" name="TextBox 20"/>
            <p:cNvSpPr txBox="1"/>
            <p:nvPr/>
          </p:nvSpPr>
          <p:spPr>
            <a:xfrm>
              <a:off x="885621" y="1986853"/>
              <a:ext cx="3537857" cy="1077218"/>
            </a:xfrm>
            <a:prstGeom prst="rect">
              <a:avLst/>
            </a:prstGeom>
            <a:noFill/>
          </p:spPr>
          <p:txBody>
            <a:bodyPr wrap="square" rtlCol="0">
              <a:spAutoFit/>
            </a:bodyPr>
            <a:lstStyle/>
            <a:p>
              <a:pPr algn="ctr"/>
              <a:r>
                <a:rPr lang="en-GB" sz="3200" dirty="0"/>
                <a:t>Monotone is cognitively simple</a:t>
              </a:r>
            </a:p>
          </p:txBody>
        </p:sp>
        <p:cxnSp>
          <p:nvCxnSpPr>
            <p:cNvPr id="22" name="Straight Arrow Connector 21"/>
            <p:cNvCxnSpPr/>
            <p:nvPr/>
          </p:nvCxnSpPr>
          <p:spPr>
            <a:xfrm>
              <a:off x="4591730" y="2530140"/>
              <a:ext cx="751114" cy="15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24336" y="4054604"/>
            <a:ext cx="7475546" cy="1815882"/>
            <a:chOff x="1018154" y="2419122"/>
            <a:chExt cx="7475546" cy="1815882"/>
          </a:xfrm>
        </p:grpSpPr>
        <p:sp>
          <p:nvSpPr>
            <p:cNvPr id="25" name="TextBox 24"/>
            <p:cNvSpPr txBox="1"/>
            <p:nvPr/>
          </p:nvSpPr>
          <p:spPr>
            <a:xfrm>
              <a:off x="1018154" y="2750834"/>
              <a:ext cx="3537857" cy="1077218"/>
            </a:xfrm>
            <a:prstGeom prst="rect">
              <a:avLst/>
            </a:prstGeom>
            <a:noFill/>
          </p:spPr>
          <p:txBody>
            <a:bodyPr wrap="square" rtlCol="0">
              <a:spAutoFit/>
            </a:bodyPr>
            <a:lstStyle/>
            <a:p>
              <a:pPr algn="ctr"/>
              <a:r>
                <a:rPr lang="en-GB" sz="3200" dirty="0"/>
                <a:t>Degenerate is uninformative</a:t>
              </a:r>
            </a:p>
          </p:txBody>
        </p:sp>
        <p:cxnSp>
          <p:nvCxnSpPr>
            <p:cNvPr id="26" name="Straight Arrow Connector 25"/>
            <p:cNvCxnSpPr/>
            <p:nvPr/>
          </p:nvCxnSpPr>
          <p:spPr>
            <a:xfrm>
              <a:off x="4374020" y="3364707"/>
              <a:ext cx="751114" cy="15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03987" y="2419122"/>
              <a:ext cx="3489713" cy="1815882"/>
            </a:xfrm>
            <a:prstGeom prst="rect">
              <a:avLst/>
            </a:prstGeom>
            <a:noFill/>
          </p:spPr>
          <p:txBody>
            <a:bodyPr wrap="square" rtlCol="0">
              <a:spAutoFit/>
            </a:bodyPr>
            <a:lstStyle/>
            <a:p>
              <a:pPr algn="ctr"/>
              <a:r>
                <a:rPr lang="en-GB" sz="2800" dirty="0"/>
                <a:t>Pressure for communicative accuracy with </a:t>
              </a:r>
              <a:r>
                <a:rPr lang="en-GB" sz="2800" b="1" dirty="0"/>
                <a:t>pragmatic agents</a:t>
              </a:r>
            </a:p>
          </p:txBody>
        </p:sp>
      </p:grpSp>
      <p:cxnSp>
        <p:nvCxnSpPr>
          <p:cNvPr id="28" name="Straight Arrow Connector 27"/>
          <p:cNvCxnSpPr/>
          <p:nvPr/>
        </p:nvCxnSpPr>
        <p:spPr>
          <a:xfrm flipV="1">
            <a:off x="8011759" y="4386649"/>
            <a:ext cx="509918" cy="2920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691619" y="4108442"/>
            <a:ext cx="3516086" cy="584775"/>
          </a:xfrm>
          <a:prstGeom prst="rect">
            <a:avLst/>
          </a:prstGeom>
          <a:noFill/>
        </p:spPr>
        <p:txBody>
          <a:bodyPr wrap="square" rtlCol="0">
            <a:spAutoFit/>
          </a:bodyPr>
          <a:lstStyle/>
          <a:p>
            <a:r>
              <a:rPr lang="en-GB" sz="3200" dirty="0"/>
              <a:t>non-degenerate</a:t>
            </a:r>
            <a:endParaRPr lang="en-GB" sz="3200" i="1" dirty="0"/>
          </a:p>
        </p:txBody>
      </p:sp>
      <p:sp>
        <p:nvSpPr>
          <p:cNvPr id="30" name="TextBox 29"/>
          <p:cNvSpPr txBox="1"/>
          <p:nvPr/>
        </p:nvSpPr>
        <p:spPr>
          <a:xfrm>
            <a:off x="5608484" y="2619248"/>
            <a:ext cx="1703614" cy="1077218"/>
          </a:xfrm>
          <a:prstGeom prst="rect">
            <a:avLst/>
          </a:prstGeom>
          <a:noFill/>
        </p:spPr>
        <p:txBody>
          <a:bodyPr wrap="square" rtlCol="0">
            <a:spAutoFit/>
          </a:bodyPr>
          <a:lstStyle/>
          <a:p>
            <a:pPr algn="ctr"/>
            <a:r>
              <a:rPr lang="en-GB" sz="3200" dirty="0"/>
              <a:t>Iterated learning</a:t>
            </a:r>
          </a:p>
        </p:txBody>
      </p:sp>
    </p:spTree>
    <p:extLst>
      <p:ext uri="{BB962C8B-B14F-4D97-AF65-F5344CB8AC3E}">
        <p14:creationId xmlns:p14="http://schemas.microsoft.com/office/powerpoint/2010/main" val="4251268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B0E548-1A57-F526-8E98-7BC2090F5F1A}"/>
              </a:ext>
            </a:extLst>
          </p:cNvPr>
          <p:cNvSpPr>
            <a:spLocks noGrp="1"/>
          </p:cNvSpPr>
          <p:nvPr>
            <p:ph type="title"/>
          </p:nvPr>
        </p:nvSpPr>
        <p:spPr/>
        <p:txBody>
          <a:bodyPr/>
          <a:lstStyle/>
          <a:p>
            <a:r>
              <a:rPr lang="en-US" dirty="0"/>
              <a:t>A few final words</a:t>
            </a:r>
            <a:endParaRPr lang="en-DE" dirty="0"/>
          </a:p>
        </p:txBody>
      </p:sp>
      <p:sp>
        <p:nvSpPr>
          <p:cNvPr id="3" name="Content Placeholder 2">
            <a:extLst>
              <a:ext uri="{FF2B5EF4-FFF2-40B4-BE49-F238E27FC236}">
                <a16:creationId xmlns:a16="http://schemas.microsoft.com/office/drawing/2014/main" id="{C5425949-FA63-E08E-9D00-799253561E8F}"/>
              </a:ext>
            </a:extLst>
          </p:cNvPr>
          <p:cNvSpPr>
            <a:spLocks noGrp="1"/>
          </p:cNvSpPr>
          <p:nvPr>
            <p:ph idx="1"/>
          </p:nvPr>
        </p:nvSpPr>
        <p:spPr>
          <a:xfrm>
            <a:off x="838200" y="1825625"/>
            <a:ext cx="10515600" cy="4667250"/>
          </a:xfrm>
        </p:spPr>
        <p:txBody>
          <a:bodyPr/>
          <a:lstStyle/>
          <a:p>
            <a:r>
              <a:rPr lang="en-US" sz="2400" b="0" i="0" u="none" strike="noStrike" dirty="0">
                <a:solidFill>
                  <a:srgbClr val="000000"/>
                </a:solidFill>
                <a:effectLst/>
              </a:rPr>
              <a:t>There is other </a:t>
            </a:r>
            <a:r>
              <a:rPr lang="en-US" dirty="0">
                <a:solidFill>
                  <a:srgbClr val="000000"/>
                </a:solidFill>
              </a:rPr>
              <a:t>work on tradeoff analyses</a:t>
            </a:r>
          </a:p>
          <a:p>
            <a:pPr lvl="1"/>
            <a:r>
              <a:rPr lang="en-US" b="0" i="0" u="none" strike="noStrike" dirty="0">
                <a:solidFill>
                  <a:srgbClr val="000000"/>
                </a:solidFill>
                <a:effectLst/>
              </a:rPr>
              <a:t>Quantifiers (Steinert-</a:t>
            </a:r>
            <a:r>
              <a:rPr lang="en-US" b="0" i="0" u="none" strike="noStrike" dirty="0" err="1">
                <a:solidFill>
                  <a:srgbClr val="000000"/>
                </a:solidFill>
                <a:effectLst/>
              </a:rPr>
              <a:t>Threlkeld</a:t>
            </a:r>
            <a:r>
              <a:rPr lang="en-US" b="0" i="0" u="none" strike="noStrike" dirty="0">
                <a:solidFill>
                  <a:srgbClr val="000000"/>
                </a:solidFill>
                <a:effectLst/>
              </a:rPr>
              <a:t>, 2021)</a:t>
            </a:r>
          </a:p>
          <a:p>
            <a:pPr lvl="1"/>
            <a:r>
              <a:rPr lang="en-US" dirty="0">
                <a:solidFill>
                  <a:srgbClr val="000000"/>
                </a:solidFill>
              </a:rPr>
              <a:t>Color naming, folks biology, number systems (Kemp, Xu, </a:t>
            </a:r>
            <a:r>
              <a:rPr lang="en-US" dirty="0" err="1">
                <a:solidFill>
                  <a:srgbClr val="000000"/>
                </a:solidFill>
              </a:rPr>
              <a:t>Regier</a:t>
            </a:r>
            <a:r>
              <a:rPr lang="en-US" dirty="0">
                <a:solidFill>
                  <a:srgbClr val="000000"/>
                </a:solidFill>
              </a:rPr>
              <a:t> 2018)</a:t>
            </a:r>
          </a:p>
          <a:p>
            <a:pPr lvl="1"/>
            <a:r>
              <a:rPr lang="en-US" dirty="0">
                <a:solidFill>
                  <a:srgbClr val="000000"/>
                </a:solidFill>
              </a:rPr>
              <a:t>Modal semantics (</a:t>
            </a:r>
            <a:r>
              <a:rPr lang="en-US" dirty="0" err="1">
                <a:solidFill>
                  <a:srgbClr val="000000"/>
                </a:solidFill>
              </a:rPr>
              <a:t>Imel</a:t>
            </a:r>
            <a:r>
              <a:rPr lang="en-US" dirty="0">
                <a:solidFill>
                  <a:srgbClr val="000000"/>
                </a:solidFill>
              </a:rPr>
              <a:t> &amp; Steinert-</a:t>
            </a:r>
            <a:r>
              <a:rPr lang="en-US" dirty="0" err="1">
                <a:solidFill>
                  <a:srgbClr val="000000"/>
                </a:solidFill>
              </a:rPr>
              <a:t>Threlkeld</a:t>
            </a:r>
            <a:r>
              <a:rPr lang="en-US" dirty="0">
                <a:solidFill>
                  <a:srgbClr val="000000"/>
                </a:solidFill>
              </a:rPr>
              <a:t>, 2022)</a:t>
            </a:r>
          </a:p>
          <a:p>
            <a:r>
              <a:rPr lang="en-US" dirty="0"/>
              <a:t>Considering multiple pressures at once most promising explanation</a:t>
            </a:r>
          </a:p>
          <a:p>
            <a:r>
              <a:rPr lang="en-US" dirty="0"/>
              <a:t>Many open questions in how to explain universals. Methods we’ve seen:</a:t>
            </a:r>
          </a:p>
          <a:p>
            <a:pPr lvl="1"/>
            <a:r>
              <a:rPr lang="en-US" dirty="0"/>
              <a:t>Learnability (ANNs, Bayesian </a:t>
            </a:r>
            <a:r>
              <a:rPr lang="en-US" dirty="0" err="1"/>
              <a:t>pLoT</a:t>
            </a:r>
            <a:r>
              <a:rPr lang="en-US" dirty="0"/>
              <a:t>, MDL)</a:t>
            </a:r>
          </a:p>
          <a:p>
            <a:pPr lvl="1"/>
            <a:r>
              <a:rPr lang="en-US" dirty="0"/>
              <a:t>Complexity (logical, Kolmogorov)</a:t>
            </a:r>
          </a:p>
          <a:p>
            <a:pPr lvl="1"/>
            <a:r>
              <a:rPr lang="en-US" dirty="0"/>
              <a:t>Cultural evolution (iterated learning)</a:t>
            </a:r>
          </a:p>
          <a:p>
            <a:pPr lvl="1"/>
            <a:r>
              <a:rPr lang="en-US" dirty="0"/>
              <a:t>Combination of pressures (tradeoff analysis, </a:t>
            </a:r>
            <a:r>
              <a:rPr lang="en-US" dirty="0" err="1"/>
              <a:t>IL+communication</a:t>
            </a:r>
            <a:r>
              <a:rPr lang="en-US" dirty="0"/>
              <a:t>)</a:t>
            </a:r>
          </a:p>
          <a:p>
            <a:r>
              <a:rPr lang="en-US" dirty="0"/>
              <a:t>Many exciting avenues for future work!</a:t>
            </a:r>
            <a:endParaRPr lang="en-DE" dirty="0"/>
          </a:p>
        </p:txBody>
      </p:sp>
    </p:spTree>
    <p:extLst>
      <p:ext uri="{BB962C8B-B14F-4D97-AF65-F5344CB8AC3E}">
        <p14:creationId xmlns:p14="http://schemas.microsoft.com/office/powerpoint/2010/main" val="42608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A703-C903-F3A8-C7D0-63780ADDDA15}"/>
              </a:ext>
            </a:extLst>
          </p:cNvPr>
          <p:cNvSpPr>
            <a:spLocks noGrp="1"/>
          </p:cNvSpPr>
          <p:nvPr>
            <p:ph type="title"/>
          </p:nvPr>
        </p:nvSpPr>
        <p:spPr/>
        <p:txBody>
          <a:bodyPr>
            <a:normAutofit/>
          </a:bodyPr>
          <a:lstStyle/>
          <a:p>
            <a:r>
              <a:rPr lang="en-US" dirty="0"/>
              <a:t>Approach II: IL + communication</a:t>
            </a:r>
            <a:endParaRPr lang="en-DE" dirty="0"/>
          </a:p>
        </p:txBody>
      </p:sp>
      <p:sp>
        <p:nvSpPr>
          <p:cNvPr id="4" name="Content Placeholder 3">
            <a:extLst>
              <a:ext uri="{FF2B5EF4-FFF2-40B4-BE49-F238E27FC236}">
                <a16:creationId xmlns:a16="http://schemas.microsoft.com/office/drawing/2014/main" id="{14CD2310-8183-7E24-9FA6-89CAD819CC5E}"/>
              </a:ext>
            </a:extLst>
          </p:cNvPr>
          <p:cNvSpPr>
            <a:spLocks noGrp="1"/>
          </p:cNvSpPr>
          <p:nvPr>
            <p:ph idx="1"/>
          </p:nvPr>
        </p:nvSpPr>
        <p:spPr>
          <a:xfrm>
            <a:off x="838200" y="1825625"/>
            <a:ext cx="10515600" cy="1538061"/>
          </a:xfrm>
        </p:spPr>
        <p:txBody>
          <a:bodyPr/>
          <a:lstStyle/>
          <a:p>
            <a:r>
              <a:rPr lang="en-US" dirty="0"/>
              <a:t>Second strategy: Use IL in a population of multiple agents, but make it more likely for languages with higher communicative success to become teachers.</a:t>
            </a:r>
          </a:p>
          <a:p>
            <a:r>
              <a:rPr lang="en-US" dirty="0"/>
              <a:t>Many modelling details to iron out!</a:t>
            </a:r>
            <a:endParaRPr lang="en-DE" dirty="0"/>
          </a:p>
        </p:txBody>
      </p:sp>
      <p:grpSp>
        <p:nvGrpSpPr>
          <p:cNvPr id="40" name="Group 39">
            <a:extLst>
              <a:ext uri="{FF2B5EF4-FFF2-40B4-BE49-F238E27FC236}">
                <a16:creationId xmlns:a16="http://schemas.microsoft.com/office/drawing/2014/main" id="{B507A504-9AA1-1586-5816-A0FCA9A2E7E0}"/>
              </a:ext>
            </a:extLst>
          </p:cNvPr>
          <p:cNvGrpSpPr/>
          <p:nvPr/>
        </p:nvGrpSpPr>
        <p:grpSpPr>
          <a:xfrm>
            <a:off x="4643210" y="3787322"/>
            <a:ext cx="2905579" cy="2265136"/>
            <a:chOff x="1682750" y="3879850"/>
            <a:chExt cx="2051050" cy="1822450"/>
          </a:xfrm>
        </p:grpSpPr>
        <p:sp>
          <p:nvSpPr>
            <p:cNvPr id="5" name="Oval 4">
              <a:extLst>
                <a:ext uri="{FF2B5EF4-FFF2-40B4-BE49-F238E27FC236}">
                  <a16:creationId xmlns:a16="http://schemas.microsoft.com/office/drawing/2014/main" id="{3731F3AD-CD2F-9A77-758A-6966FDA8CEA0}"/>
                </a:ext>
              </a:extLst>
            </p:cNvPr>
            <p:cNvSpPr/>
            <p:nvPr/>
          </p:nvSpPr>
          <p:spPr>
            <a:xfrm>
              <a:off x="1682750" y="3879850"/>
              <a:ext cx="146050" cy="146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Oval 5">
              <a:extLst>
                <a:ext uri="{FF2B5EF4-FFF2-40B4-BE49-F238E27FC236}">
                  <a16:creationId xmlns:a16="http://schemas.microsoft.com/office/drawing/2014/main" id="{BE265416-071B-044F-7590-18C239BE1A56}"/>
                </a:ext>
              </a:extLst>
            </p:cNvPr>
            <p:cNvSpPr/>
            <p:nvPr/>
          </p:nvSpPr>
          <p:spPr>
            <a:xfrm>
              <a:off x="1682750" y="4438650"/>
              <a:ext cx="146050" cy="1460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Oval 6">
              <a:extLst>
                <a:ext uri="{FF2B5EF4-FFF2-40B4-BE49-F238E27FC236}">
                  <a16:creationId xmlns:a16="http://schemas.microsoft.com/office/drawing/2014/main" id="{B02A8700-A824-1DB7-C5C6-1E1B4A63A8AA}"/>
                </a:ext>
              </a:extLst>
            </p:cNvPr>
            <p:cNvSpPr/>
            <p:nvPr/>
          </p:nvSpPr>
          <p:spPr>
            <a:xfrm>
              <a:off x="1682750" y="4997450"/>
              <a:ext cx="146050" cy="14605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Oval 7">
              <a:extLst>
                <a:ext uri="{FF2B5EF4-FFF2-40B4-BE49-F238E27FC236}">
                  <a16:creationId xmlns:a16="http://schemas.microsoft.com/office/drawing/2014/main" id="{A7783FC8-6338-421D-6B53-663A4449A937}"/>
                </a:ext>
              </a:extLst>
            </p:cNvPr>
            <p:cNvSpPr/>
            <p:nvPr/>
          </p:nvSpPr>
          <p:spPr>
            <a:xfrm>
              <a:off x="1682750" y="5556250"/>
              <a:ext cx="146050" cy="1460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CFD4014E-1FC5-6064-C9A3-421E95D4ED9B}"/>
                </a:ext>
              </a:extLst>
            </p:cNvPr>
            <p:cNvSpPr/>
            <p:nvPr/>
          </p:nvSpPr>
          <p:spPr>
            <a:xfrm>
              <a:off x="2635250" y="3879850"/>
              <a:ext cx="146050" cy="146050"/>
            </a:xfrm>
            <a:prstGeom prst="ellipse">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Oval 9">
              <a:extLst>
                <a:ext uri="{FF2B5EF4-FFF2-40B4-BE49-F238E27FC236}">
                  <a16:creationId xmlns:a16="http://schemas.microsoft.com/office/drawing/2014/main" id="{1B4F0FFA-FB73-2D53-58A8-22606E9EF167}"/>
                </a:ext>
              </a:extLst>
            </p:cNvPr>
            <p:cNvSpPr/>
            <p:nvPr/>
          </p:nvSpPr>
          <p:spPr>
            <a:xfrm>
              <a:off x="2635250" y="4438650"/>
              <a:ext cx="146050" cy="146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Oval 10">
              <a:extLst>
                <a:ext uri="{FF2B5EF4-FFF2-40B4-BE49-F238E27FC236}">
                  <a16:creationId xmlns:a16="http://schemas.microsoft.com/office/drawing/2014/main" id="{866C57CC-18B4-8FE1-FEAC-62127AA201C3}"/>
                </a:ext>
              </a:extLst>
            </p:cNvPr>
            <p:cNvSpPr/>
            <p:nvPr/>
          </p:nvSpPr>
          <p:spPr>
            <a:xfrm>
              <a:off x="2635250" y="4997450"/>
              <a:ext cx="146050" cy="146050"/>
            </a:xfrm>
            <a:prstGeom prst="ellipse">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BC8F931C-1AC2-6FD6-075A-C7178B864307}"/>
                </a:ext>
              </a:extLst>
            </p:cNvPr>
            <p:cNvSpPr/>
            <p:nvPr/>
          </p:nvSpPr>
          <p:spPr>
            <a:xfrm>
              <a:off x="2635250" y="5556250"/>
              <a:ext cx="146050" cy="1460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98F0B866-32CE-0ED5-9E20-96EEA0261712}"/>
                </a:ext>
              </a:extLst>
            </p:cNvPr>
            <p:cNvSpPr/>
            <p:nvPr/>
          </p:nvSpPr>
          <p:spPr>
            <a:xfrm>
              <a:off x="3587750" y="3879850"/>
              <a:ext cx="146050" cy="146050"/>
            </a:xfrm>
            <a:prstGeom prst="ellipse">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7F2F0A6C-A645-BC3B-E843-45812FF5B095}"/>
                </a:ext>
              </a:extLst>
            </p:cNvPr>
            <p:cNvSpPr/>
            <p:nvPr/>
          </p:nvSpPr>
          <p:spPr>
            <a:xfrm>
              <a:off x="3587750" y="4438650"/>
              <a:ext cx="146050" cy="146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9DAF2BC2-F865-9A8E-F1B5-8681988D6DA3}"/>
                </a:ext>
              </a:extLst>
            </p:cNvPr>
            <p:cNvSpPr/>
            <p:nvPr/>
          </p:nvSpPr>
          <p:spPr>
            <a:xfrm>
              <a:off x="3587750" y="4997450"/>
              <a:ext cx="146050" cy="146050"/>
            </a:xfrm>
            <a:prstGeom prst="ellipse">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Oval 15">
              <a:extLst>
                <a:ext uri="{FF2B5EF4-FFF2-40B4-BE49-F238E27FC236}">
                  <a16:creationId xmlns:a16="http://schemas.microsoft.com/office/drawing/2014/main" id="{80F2D29F-3929-119F-D7F2-45243F9AE586}"/>
                </a:ext>
              </a:extLst>
            </p:cNvPr>
            <p:cNvSpPr/>
            <p:nvPr/>
          </p:nvSpPr>
          <p:spPr>
            <a:xfrm>
              <a:off x="3587750" y="5556250"/>
              <a:ext cx="146050" cy="146050"/>
            </a:xfrm>
            <a:prstGeom prst="ellipse">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18" name="Straight Arrow Connector 17">
              <a:extLst>
                <a:ext uri="{FF2B5EF4-FFF2-40B4-BE49-F238E27FC236}">
                  <a16:creationId xmlns:a16="http://schemas.microsoft.com/office/drawing/2014/main" id="{B7E9CE2E-75CB-AE87-68C0-4AD6289B4DFE}"/>
                </a:ext>
              </a:extLst>
            </p:cNvPr>
            <p:cNvCxnSpPr>
              <a:cxnSpLocks/>
              <a:stCxn id="5" idx="5"/>
              <a:endCxn id="10" idx="1"/>
            </p:cNvCxnSpPr>
            <p:nvPr/>
          </p:nvCxnSpPr>
          <p:spPr>
            <a:xfrm>
              <a:off x="1807411" y="4004511"/>
              <a:ext cx="849228" cy="455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C5F6CFF-9814-A098-D32B-53FFDB072FA4}"/>
                </a:ext>
              </a:extLst>
            </p:cNvPr>
            <p:cNvCxnSpPr>
              <a:cxnSpLocks/>
              <a:stCxn id="7" idx="7"/>
              <a:endCxn id="9" idx="3"/>
            </p:cNvCxnSpPr>
            <p:nvPr/>
          </p:nvCxnSpPr>
          <p:spPr>
            <a:xfrm flipV="1">
              <a:off x="1807411" y="4004511"/>
              <a:ext cx="849228" cy="1014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B900715-6CDE-EBF8-5F6C-D9F978D32924}"/>
                </a:ext>
              </a:extLst>
            </p:cNvPr>
            <p:cNvCxnSpPr>
              <a:cxnSpLocks/>
              <a:stCxn id="7" idx="6"/>
              <a:endCxn id="11" idx="2"/>
            </p:cNvCxnSpPr>
            <p:nvPr/>
          </p:nvCxnSpPr>
          <p:spPr>
            <a:xfrm>
              <a:off x="1828800" y="5070475"/>
              <a:ext cx="806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D9C1BE3-A7C8-E851-ED7F-E1038D4CA211}"/>
                </a:ext>
              </a:extLst>
            </p:cNvPr>
            <p:cNvCxnSpPr>
              <a:cxnSpLocks/>
            </p:cNvCxnSpPr>
            <p:nvPr/>
          </p:nvCxnSpPr>
          <p:spPr>
            <a:xfrm>
              <a:off x="1828800" y="5629275"/>
              <a:ext cx="806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CB30384-FA5E-9599-D052-441B155BF889}"/>
                </a:ext>
              </a:extLst>
            </p:cNvPr>
            <p:cNvCxnSpPr>
              <a:cxnSpLocks/>
            </p:cNvCxnSpPr>
            <p:nvPr/>
          </p:nvCxnSpPr>
          <p:spPr>
            <a:xfrm>
              <a:off x="2738522" y="3952875"/>
              <a:ext cx="8492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790DC3A-2315-ADD4-45D3-7CC7D7D351B1}"/>
                </a:ext>
              </a:extLst>
            </p:cNvPr>
            <p:cNvCxnSpPr>
              <a:cxnSpLocks/>
            </p:cNvCxnSpPr>
            <p:nvPr/>
          </p:nvCxnSpPr>
          <p:spPr>
            <a:xfrm>
              <a:off x="2781300" y="5070475"/>
              <a:ext cx="806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1AF2F79-7474-8F04-6361-842C86E24BB8}"/>
                </a:ext>
              </a:extLst>
            </p:cNvPr>
            <p:cNvCxnSpPr>
              <a:cxnSpLocks/>
            </p:cNvCxnSpPr>
            <p:nvPr/>
          </p:nvCxnSpPr>
          <p:spPr>
            <a:xfrm>
              <a:off x="2738522" y="4511675"/>
              <a:ext cx="8492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F957433-8DC7-8664-701B-F2CDC9D480AA}"/>
                </a:ext>
              </a:extLst>
            </p:cNvPr>
            <p:cNvCxnSpPr>
              <a:cxnSpLocks/>
              <a:stCxn id="11" idx="5"/>
            </p:cNvCxnSpPr>
            <p:nvPr/>
          </p:nvCxnSpPr>
          <p:spPr>
            <a:xfrm>
              <a:off x="2759911" y="5122111"/>
              <a:ext cx="827839" cy="476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831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C04A-A56F-4FEA-AABF-829C4A917F0A}"/>
              </a:ext>
            </a:extLst>
          </p:cNvPr>
          <p:cNvSpPr>
            <a:spLocks noGrp="1"/>
          </p:cNvSpPr>
          <p:nvPr>
            <p:ph type="ctrTitle"/>
          </p:nvPr>
        </p:nvSpPr>
        <p:spPr/>
        <p:txBody>
          <a:bodyPr>
            <a:normAutofit/>
          </a:bodyPr>
          <a:lstStyle/>
          <a:p>
            <a:pPr algn="l"/>
            <a:r>
              <a:rPr lang="en-US" dirty="0"/>
              <a:t>Case Study I: </a:t>
            </a:r>
            <a:br>
              <a:rPr lang="en-US" dirty="0"/>
            </a:br>
            <a:r>
              <a:rPr lang="en-US" dirty="0"/>
              <a:t>Kinship</a:t>
            </a:r>
            <a:endParaRPr lang="en-DE" dirty="0"/>
          </a:p>
        </p:txBody>
      </p:sp>
    </p:spTree>
    <p:extLst>
      <p:ext uri="{BB962C8B-B14F-4D97-AF65-F5344CB8AC3E}">
        <p14:creationId xmlns:p14="http://schemas.microsoft.com/office/powerpoint/2010/main" val="8250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4820-49DB-FCD9-2C0C-C0B2B95A1948}"/>
              </a:ext>
            </a:extLst>
          </p:cNvPr>
          <p:cNvSpPr>
            <a:spLocks noGrp="1"/>
          </p:cNvSpPr>
          <p:nvPr>
            <p:ph type="title"/>
          </p:nvPr>
        </p:nvSpPr>
        <p:spPr/>
        <p:txBody>
          <a:bodyPr/>
          <a:lstStyle/>
          <a:p>
            <a:r>
              <a:rPr lang="en-US" dirty="0"/>
              <a:t>General problem</a:t>
            </a:r>
            <a:endParaRPr lang="en-DE" dirty="0"/>
          </a:p>
        </p:txBody>
      </p:sp>
      <p:sp>
        <p:nvSpPr>
          <p:cNvPr id="3" name="Content Placeholder 2">
            <a:extLst>
              <a:ext uri="{FF2B5EF4-FFF2-40B4-BE49-F238E27FC236}">
                <a16:creationId xmlns:a16="http://schemas.microsoft.com/office/drawing/2014/main" id="{A401D7F8-B22F-2636-D3FF-260CE942F810}"/>
              </a:ext>
            </a:extLst>
          </p:cNvPr>
          <p:cNvSpPr>
            <a:spLocks noGrp="1"/>
          </p:cNvSpPr>
          <p:nvPr>
            <p:ph idx="1"/>
          </p:nvPr>
        </p:nvSpPr>
        <p:spPr/>
        <p:txBody>
          <a:bodyPr/>
          <a:lstStyle/>
          <a:p>
            <a:r>
              <a:rPr lang="en-US" dirty="0"/>
              <a:t>Kinship systems (Kemp and </a:t>
            </a:r>
            <a:r>
              <a:rPr lang="en-US" dirty="0" err="1"/>
              <a:t>Regier</a:t>
            </a:r>
            <a:r>
              <a:rPr lang="en-US" dirty="0"/>
              <a:t> 2012)</a:t>
            </a:r>
          </a:p>
          <a:p>
            <a:r>
              <a:rPr lang="en-US" dirty="0"/>
              <a:t>Murdoch dataset includes kin classification systems for 566 languages.</a:t>
            </a:r>
          </a:p>
          <a:p>
            <a:r>
              <a:rPr lang="en-US" dirty="0"/>
              <a:t>Complete systems for 487 languages</a:t>
            </a:r>
          </a:p>
          <a:p>
            <a:r>
              <a:rPr lang="en-US" dirty="0"/>
              <a:t>410 distinct categories (out of 10^55)</a:t>
            </a:r>
            <a:endParaRPr lang="en-DE" dirty="0"/>
          </a:p>
        </p:txBody>
      </p:sp>
      <p:grpSp>
        <p:nvGrpSpPr>
          <p:cNvPr id="5" name="Group 4">
            <a:extLst>
              <a:ext uri="{FF2B5EF4-FFF2-40B4-BE49-F238E27FC236}">
                <a16:creationId xmlns:a16="http://schemas.microsoft.com/office/drawing/2014/main" id="{6F83B2CD-A575-8691-D8FB-11002CFB7E97}"/>
              </a:ext>
            </a:extLst>
          </p:cNvPr>
          <p:cNvGrpSpPr/>
          <p:nvPr/>
        </p:nvGrpSpPr>
        <p:grpSpPr>
          <a:xfrm>
            <a:off x="6361800" y="3719513"/>
            <a:ext cx="5325375" cy="2234544"/>
            <a:chOff x="5486400" y="3905250"/>
            <a:chExt cx="6162305" cy="2494272"/>
          </a:xfrm>
        </p:grpSpPr>
        <p:pic>
          <p:nvPicPr>
            <p:cNvPr id="6" name="Picture 5">
              <a:extLst>
                <a:ext uri="{FF2B5EF4-FFF2-40B4-BE49-F238E27FC236}">
                  <a16:creationId xmlns:a16="http://schemas.microsoft.com/office/drawing/2014/main" id="{16E6A4B7-C866-037D-7003-ED0832D199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21694" y="3930428"/>
              <a:ext cx="6127011" cy="2469094"/>
            </a:xfrm>
            <a:prstGeom prst="rect">
              <a:avLst/>
            </a:prstGeom>
          </p:spPr>
        </p:pic>
        <p:sp>
          <p:nvSpPr>
            <p:cNvPr id="7" name="Rectangle 6">
              <a:extLst>
                <a:ext uri="{FF2B5EF4-FFF2-40B4-BE49-F238E27FC236}">
                  <a16:creationId xmlns:a16="http://schemas.microsoft.com/office/drawing/2014/main" id="{23F52249-D1CB-B01A-0BEF-135395FE5564}"/>
                </a:ext>
              </a:extLst>
            </p:cNvPr>
            <p:cNvSpPr/>
            <p:nvPr/>
          </p:nvSpPr>
          <p:spPr>
            <a:xfrm>
              <a:off x="5486400" y="3905250"/>
              <a:ext cx="355600" cy="266700"/>
            </a:xfrm>
            <a:prstGeom prst="rect">
              <a:avLst/>
            </a:prstGeom>
            <a:solidFill>
              <a:srgbClr val="ACC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8" name="Content Placeholder 2">
            <a:extLst>
              <a:ext uri="{FF2B5EF4-FFF2-40B4-BE49-F238E27FC236}">
                <a16:creationId xmlns:a16="http://schemas.microsoft.com/office/drawing/2014/main" id="{1E4C11A4-75D8-4100-A276-455A70E75459}"/>
              </a:ext>
            </a:extLst>
          </p:cNvPr>
          <p:cNvSpPr txBox="1">
            <a:spLocks/>
          </p:cNvSpPr>
          <p:nvPr/>
        </p:nvSpPr>
        <p:spPr>
          <a:xfrm>
            <a:off x="838200" y="3719513"/>
            <a:ext cx="5436870" cy="2592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Relative frequencies of kin expressions of the form “my grandmother,” “my mother,” “my daughter,” “my granddaughter,” and the like across corpora for two languages</a:t>
            </a:r>
            <a:endParaRPr lang="en-DE" dirty="0"/>
          </a:p>
        </p:txBody>
      </p:sp>
    </p:spTree>
    <p:extLst>
      <p:ext uri="{BB962C8B-B14F-4D97-AF65-F5344CB8AC3E}">
        <p14:creationId xmlns:p14="http://schemas.microsoft.com/office/powerpoint/2010/main" val="39916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7492-78C9-29EF-801F-327E0A84D5BB}"/>
              </a:ext>
            </a:extLst>
          </p:cNvPr>
          <p:cNvSpPr>
            <a:spLocks noGrp="1"/>
          </p:cNvSpPr>
          <p:nvPr>
            <p:ph type="title"/>
          </p:nvPr>
        </p:nvSpPr>
        <p:spPr/>
        <p:txBody>
          <a:bodyPr/>
          <a:lstStyle/>
          <a:p>
            <a:r>
              <a:rPr lang="en-US" dirty="0"/>
              <a:t>Modelling communication</a:t>
            </a:r>
            <a:endParaRPr lang="en-DE" dirty="0"/>
          </a:p>
        </p:txBody>
      </p:sp>
      <p:grpSp>
        <p:nvGrpSpPr>
          <p:cNvPr id="7" name="Group 6">
            <a:extLst>
              <a:ext uri="{FF2B5EF4-FFF2-40B4-BE49-F238E27FC236}">
                <a16:creationId xmlns:a16="http://schemas.microsoft.com/office/drawing/2014/main" id="{9023DB9A-6460-21A5-0D6D-A76B8F342CC7}"/>
              </a:ext>
            </a:extLst>
          </p:cNvPr>
          <p:cNvGrpSpPr/>
          <p:nvPr/>
        </p:nvGrpSpPr>
        <p:grpSpPr>
          <a:xfrm>
            <a:off x="1653329" y="2000740"/>
            <a:ext cx="8885342" cy="3622779"/>
            <a:chOff x="1653329" y="2177946"/>
            <a:chExt cx="8885342" cy="3622779"/>
          </a:xfrm>
        </p:grpSpPr>
        <p:pic>
          <p:nvPicPr>
            <p:cNvPr id="5" name="Picture 4">
              <a:extLst>
                <a:ext uri="{FF2B5EF4-FFF2-40B4-BE49-F238E27FC236}">
                  <a16:creationId xmlns:a16="http://schemas.microsoft.com/office/drawing/2014/main" id="{5A8B69DF-7994-6AA7-CE89-9081A83B8C8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53329" y="2177946"/>
              <a:ext cx="8885342" cy="3622779"/>
            </a:xfrm>
            <a:prstGeom prst="rect">
              <a:avLst/>
            </a:prstGeom>
          </p:spPr>
        </p:pic>
        <p:sp>
          <p:nvSpPr>
            <p:cNvPr id="6" name="Rectangle 5">
              <a:extLst>
                <a:ext uri="{FF2B5EF4-FFF2-40B4-BE49-F238E27FC236}">
                  <a16:creationId xmlns:a16="http://schemas.microsoft.com/office/drawing/2014/main" id="{25EF1342-A4CB-D814-BA63-8552BA32A23B}"/>
                </a:ext>
              </a:extLst>
            </p:cNvPr>
            <p:cNvSpPr/>
            <p:nvPr/>
          </p:nvSpPr>
          <p:spPr>
            <a:xfrm>
              <a:off x="1811971" y="2305634"/>
              <a:ext cx="443175" cy="521713"/>
            </a:xfrm>
            <a:prstGeom prst="rect">
              <a:avLst/>
            </a:prstGeom>
            <a:solidFill>
              <a:srgbClr val="ACC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b="1"/>
            </a:p>
          </p:txBody>
        </p:sp>
      </p:grpSp>
      <p:sp>
        <p:nvSpPr>
          <p:cNvPr id="8" name="Content Placeholder 2">
            <a:extLst>
              <a:ext uri="{FF2B5EF4-FFF2-40B4-BE49-F238E27FC236}">
                <a16:creationId xmlns:a16="http://schemas.microsoft.com/office/drawing/2014/main" id="{C7389443-46D1-3591-161E-962C98A1C300}"/>
              </a:ext>
            </a:extLst>
          </p:cNvPr>
          <p:cNvSpPr>
            <a:spLocks noGrp="1"/>
          </p:cNvSpPr>
          <p:nvPr>
            <p:ph idx="1"/>
          </p:nvPr>
        </p:nvSpPr>
        <p:spPr>
          <a:xfrm>
            <a:off x="838200" y="5933571"/>
            <a:ext cx="10515600" cy="604389"/>
          </a:xfrm>
        </p:spPr>
        <p:txBody>
          <a:bodyPr>
            <a:normAutofit/>
          </a:bodyPr>
          <a:lstStyle/>
          <a:p>
            <a:pPr algn="ctr"/>
            <a:r>
              <a:rPr lang="en-US" dirty="0"/>
              <a:t>Communicative cost of a system is the expected information-theoretic cost</a:t>
            </a:r>
            <a:endParaRPr lang="en-DE" dirty="0"/>
          </a:p>
        </p:txBody>
      </p:sp>
    </p:spTree>
    <p:extLst>
      <p:ext uri="{BB962C8B-B14F-4D97-AF65-F5344CB8AC3E}">
        <p14:creationId xmlns:p14="http://schemas.microsoft.com/office/powerpoint/2010/main" val="15647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7B39-4AFE-A672-CC3E-E0DD64AF5423}"/>
              </a:ext>
            </a:extLst>
          </p:cNvPr>
          <p:cNvSpPr>
            <a:spLocks noGrp="1"/>
          </p:cNvSpPr>
          <p:nvPr>
            <p:ph type="title"/>
          </p:nvPr>
        </p:nvSpPr>
        <p:spPr/>
        <p:txBody>
          <a:bodyPr/>
          <a:lstStyle/>
          <a:p>
            <a:r>
              <a:rPr lang="en-US" dirty="0"/>
              <a:t>Modelling simplicity</a:t>
            </a:r>
            <a:endParaRPr lang="en-DE" dirty="0"/>
          </a:p>
        </p:txBody>
      </p:sp>
      <p:sp>
        <p:nvSpPr>
          <p:cNvPr id="3" name="Content Placeholder 2">
            <a:extLst>
              <a:ext uri="{FF2B5EF4-FFF2-40B4-BE49-F238E27FC236}">
                <a16:creationId xmlns:a16="http://schemas.microsoft.com/office/drawing/2014/main" id="{207BCE69-8DB6-11DF-D729-503639B9F7E1}"/>
              </a:ext>
            </a:extLst>
          </p:cNvPr>
          <p:cNvSpPr>
            <a:spLocks noGrp="1"/>
          </p:cNvSpPr>
          <p:nvPr>
            <p:ph idx="1"/>
          </p:nvPr>
        </p:nvSpPr>
        <p:spPr>
          <a:xfrm>
            <a:off x="835271" y="2042684"/>
            <a:ext cx="4173856" cy="4300965"/>
          </a:xfrm>
        </p:spPr>
        <p:txBody>
          <a:bodyPr>
            <a:normAutofit/>
          </a:bodyPr>
          <a:lstStyle/>
          <a:p>
            <a:r>
              <a:rPr lang="en-US" dirty="0"/>
              <a:t>We need:</a:t>
            </a:r>
          </a:p>
          <a:p>
            <a:pPr lvl="1"/>
            <a:r>
              <a:rPr lang="en-US" dirty="0"/>
              <a:t>A semantic space</a:t>
            </a:r>
          </a:p>
          <a:p>
            <a:pPr lvl="1"/>
            <a:r>
              <a:rPr lang="en-US" dirty="0"/>
              <a:t>A language to describe it</a:t>
            </a:r>
          </a:p>
          <a:p>
            <a:r>
              <a:rPr lang="en-US" dirty="0"/>
              <a:t>Find the MDL in the language of each category</a:t>
            </a:r>
          </a:p>
          <a:p>
            <a:r>
              <a:rPr lang="en-US" dirty="0"/>
              <a:t>The complexity of a system is the smallest number of rules needed to define all terms in the system. </a:t>
            </a:r>
          </a:p>
        </p:txBody>
      </p:sp>
      <p:pic>
        <p:nvPicPr>
          <p:cNvPr id="5" name="Picture 4">
            <a:extLst>
              <a:ext uri="{FF2B5EF4-FFF2-40B4-BE49-F238E27FC236}">
                <a16:creationId xmlns:a16="http://schemas.microsoft.com/office/drawing/2014/main" id="{A5FBAF80-9CC2-4070-2B19-D4E070C456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233822" y="1734074"/>
            <a:ext cx="1555723" cy="3035026"/>
          </a:xfrm>
          <a:prstGeom prst="rect">
            <a:avLst/>
          </a:prstGeom>
        </p:spPr>
      </p:pic>
      <p:pic>
        <p:nvPicPr>
          <p:cNvPr id="7" name="Picture 6">
            <a:extLst>
              <a:ext uri="{FF2B5EF4-FFF2-40B4-BE49-F238E27FC236}">
                <a16:creationId xmlns:a16="http://schemas.microsoft.com/office/drawing/2014/main" id="{A376C9CA-ACA4-44BB-3C78-129455BBB6A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80071" y="1254645"/>
            <a:ext cx="3004184" cy="3641593"/>
          </a:xfrm>
          <a:prstGeom prst="rect">
            <a:avLst/>
          </a:prstGeom>
        </p:spPr>
      </p:pic>
      <p:pic>
        <p:nvPicPr>
          <p:cNvPr id="13" name="Picture 12">
            <a:extLst>
              <a:ext uri="{FF2B5EF4-FFF2-40B4-BE49-F238E27FC236}">
                <a16:creationId xmlns:a16="http://schemas.microsoft.com/office/drawing/2014/main" id="{5A7E903D-D4D2-5D08-5361-556E8029F1E6}"/>
              </a:ext>
            </a:extLst>
          </p:cNvPr>
          <p:cNvPicPr>
            <a:picLocks noChangeAspect="1"/>
          </p:cNvPicPr>
          <p:nvPr/>
        </p:nvPicPr>
        <p:blipFill rotWithShape="1">
          <a:blip r:embed="rId4">
            <a:clrChange>
              <a:clrFrom>
                <a:srgbClr val="FFFFFF"/>
              </a:clrFrom>
              <a:clrTo>
                <a:srgbClr val="FFFFFF">
                  <a:alpha val="0"/>
                </a:srgbClr>
              </a:clrTo>
            </a:clrChange>
            <a:duotone>
              <a:prstClr val="black"/>
              <a:schemeClr val="accent1">
                <a:tint val="45000"/>
                <a:satMod val="400000"/>
              </a:schemeClr>
            </a:duotone>
          </a:blip>
          <a:srcRect l="9101" r="13839" b="78520"/>
          <a:stretch/>
        </p:blipFill>
        <p:spPr>
          <a:xfrm>
            <a:off x="6233822" y="4876165"/>
            <a:ext cx="4734365" cy="1017270"/>
          </a:xfrm>
          <a:prstGeom prst="rect">
            <a:avLst/>
          </a:prstGeom>
        </p:spPr>
      </p:pic>
    </p:spTree>
    <p:extLst>
      <p:ext uri="{BB962C8B-B14F-4D97-AF65-F5344CB8AC3E}">
        <p14:creationId xmlns:p14="http://schemas.microsoft.com/office/powerpoint/2010/main" val="6897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2390.701"/>
  <p:tag name="LATEXADDIN" val="\documentclass{article}&#10;\usepackage{amsmath}&#10;\pagestyle{empty}&#10;&#10;\begin{document}&#10;$$&#10;\Lambda  = \{ L \subset S \times D \mid \forall d \in D . \exists s \in S . (s, d) \in L \}&#10;$$&#10;\end{document}"/>
  <p:tag name="IGUANATEXSIZE" val="20"/>
  <p:tag name="IGUANATEXCURSOR" val="172"/>
  <p:tag name="TRANSPARENCY" val="True"/>
  <p:tag name="FILENAME" val=""/>
  <p:tag name="LATEXENGINEID" val="0"/>
  <p:tag name="TEMPFOLDER" val="C:\Users\pplsuser\Downloads\"/>
  <p:tag name="LATEXFORMHEIGHT" val="273"/>
  <p:tag name="LATEXFORMWIDTH" val="631.5"/>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7.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3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0.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3.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6.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49.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1.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3.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6.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5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1.4848"/>
  <p:tag name="LATEXADDIN" val="\documentclass{article}&#10;\usepackage{amsmath}&#10;\pagestyle{empty}&#10;&#10;\begin{document}&#10;$$&#10;L_1&#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60.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6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6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63.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6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65.xml><?xml version="1.0" encoding="utf-8"?>
<p:tagLst xmlns:a="http://schemas.openxmlformats.org/drawingml/2006/main" xmlns:r="http://schemas.openxmlformats.org/officeDocument/2006/relationships" xmlns:p="http://schemas.openxmlformats.org/presentationml/2006/main">
  <p:tag name="OUTPUTDPI" val="1200"/>
  <p:tag name="ORIGINALHEIGHT" val="29.24638"/>
  <p:tag name="ORIGINALWIDTH" val="83.23961"/>
  <p:tag name="LATEXADDIN" val="\documentclass{article}&#10;\usepackage{amsmath}&#10;\pagestyle{empty}&#10;\begin{document}&#10;$$&#10;=&#10;$$&#10;&#10;\end{document}"/>
  <p:tag name="IGUANATEXSIZE" val="20"/>
  <p:tag name="IGUANATEXCURSOR" val="84"/>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66.xml><?xml version="1.0" encoding="utf-8"?>
<p:tagLst xmlns:a="http://schemas.openxmlformats.org/drawingml/2006/main" xmlns:r="http://schemas.openxmlformats.org/officeDocument/2006/relationships" xmlns:p="http://schemas.openxmlformats.org/presentationml/2006/main">
  <p:tag name="OUTPUTDPI" val="1200"/>
  <p:tag name="ORIGINALHEIGHT" val="292.4635"/>
  <p:tag name="ORIGINALWIDTH" val="2776.903"/>
  <p:tag name="LATEXADDIN" val="\documentclass{article}&#10;\usepackage{amsmath}&#10;\pagestyle{empty}&#10;\begin{document}&#10;$$&#10;c(L_h, L_s) = \sum_{d_i \in D} \sum_{s_j \in S} p (s_j \mid d_i, L_s ) p ( d_i \mid s_j, L_h) p(d_i)&#10;$$&#10;\end{document}"/>
  <p:tag name="IGUANATEXSIZE" val="20"/>
  <p:tag name="IGUANATEXCURSOR" val="183"/>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67.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68.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69.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4.4844"/>
  <p:tag name="LATEXADDIN" val="\documentclass{article}&#10;\usepackage{amsmath}&#10;\pagestyle{empty}&#10;&#10;\begin{document}&#10;$$&#10;L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7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71.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7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7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7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7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5.2343"/>
  <p:tag name="LATEXADDIN" val="\documentclass{article}&#10;\usepackage{amsmath}&#10;\pagestyle{empty}&#10;\begin{document}&#10;$$&#10;L_0&#10;$$&#10;\end{document}"/>
  <p:tag name="IGUANATEXSIZE" val="20"/>
  <p:tag name="IGUANATEXCURSOR" val="86"/>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76.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115.4856"/>
  <p:tag name="LATEXADDIN" val="\documentclass{article}&#10;\usepackage{amsmath}&#10;\pagestyle{empty}&#10;\begin{document}&#10;$$&#10;S_0&#10;$$&#10;\end{document}"/>
  <p:tag name="IGUANATEXSIZE" val="20"/>
  <p:tag name="IGUANATEXCURSOR" val="84"/>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77.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1.4848"/>
  <p:tag name="LATEXADDIN" val="\documentclass{article}&#10;\usepackage{amsmath}&#10;\pagestyle{empty}&#10;\begin{document}&#10;$$&#10;L_1&#10;$$&#10;\end{document}"/>
  <p:tag name="IGUANATEXSIZE" val="20"/>
  <p:tag name="IGUANATEXCURSOR" val="86"/>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7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7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16.2354"/>
  <p:tag name="ORIGINALWIDTH" val="189.7263"/>
  <p:tag name="LATEXADDIN" val="\documentclass{article}&#10;\usepackage{amsmath}&#10;\pagestyle{empty}&#10;&#10;\begin{document}&#10;$$&#10;\not\in \Lambda&#10;$$&#10;\end{document}"/>
  <p:tag name="IGUANATEXSIZE" val="20"/>
  <p:tag name="IGUANATEXCURSOR" val="99"/>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180.xml><?xml version="1.0" encoding="utf-8"?>
<p:tagLst xmlns:a="http://schemas.openxmlformats.org/drawingml/2006/main" xmlns:r="http://schemas.openxmlformats.org/officeDocument/2006/relationships" xmlns:p="http://schemas.openxmlformats.org/presentationml/2006/main">
  <p:tag name="OUTPUTDPI" val="1200"/>
  <p:tag name="ORIGINALHEIGHT" val="125.9843"/>
  <p:tag name="ORIGINALWIDTH" val="1392.576"/>
  <p:tag name="LATEXADDIN" val="\documentclass{article}&#10;\usepackage{amsmath}&#10;\pagestyle{empty}&#10;\begin{document}&#10;$$&#10;\mathcal{ U }_{ S_1 } ( s ; d ) = \log ( p_{L_0} ( d \mid s ))&#10;$$&#10;\end{document}"/>
  <p:tag name="IGUANATEXSIZE" val="20"/>
  <p:tag name="IGUANATEXCURSOR" val="148"/>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8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496.063"/>
  <p:tag name="LATEXADDIN" val="\documentclass{article}&#10;\usepackage{amsmath}&#10;\pagestyle{empty}&#10;\begin{document}&#10;$$&#10;p_{S_1} ( s \mid d ) \propto \exp ( \alpha \mathcal{U}_{S_1} ( s ; d ))&#10;$$&#10;\end{document}"/>
  <p:tag name="IGUANATEXSIZE" val="20"/>
  <p:tag name="IGUANATEXCURSOR" val="154"/>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8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5.2343"/>
  <p:tag name="LATEXADDIN" val="\documentclass{article}&#10;\usepackage{amsmath}&#10;\pagestyle{empty}&#10;\begin{document}&#10;$$&#10;L_0&#10;$$&#10;\end{document}"/>
  <p:tag name="IGUANATEXSIZE" val="20"/>
  <p:tag name="IGUANATEXCURSOR" val="86"/>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8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517.06"/>
  <p:tag name="LATEXADDIN" val="\documentclass{article}&#10;\usepackage{amsmath}&#10;\pagestyle{empty}&#10;\begin{document}&#10;$$&#10;p_{L_1}(d \mid s) \propto p_{S_1} ( s \mid d ) p_{L_1} ( d )&#10;$$&#10;\end{document}"/>
  <p:tag name="IGUANATEXSIZE" val="20"/>
  <p:tag name="IGUANATEXCURSOR" val="143"/>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84.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11.7361"/>
  <p:tag name="LATEXADDIN" val="\documentclass{article}&#10;\usepackage{amsmath}&#10;\pagestyle{empty}&#10;\begin{document}&#10;$$&#10;S_1&#10;$$&#10;\end{document}"/>
  <p:tag name="IGUANATEXSIZE" val="20"/>
  <p:tag name="IGUANATEXCURSOR" val="86"/>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85.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1.4848"/>
  <p:tag name="LATEXADDIN" val="\documentclass{article}&#10;\usepackage{amsmath}&#10;\pagestyle{empty}&#10;\begin{document}&#10;$$&#10;L_1&#10;$$&#10;\end{document}"/>
  <p:tag name="IGUANATEXSIZE" val="20"/>
  <p:tag name="IGUANATEXCURSOR" val="86"/>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94.48819"/>
  <p:tag name="ORIGINALWIDTH" val="189.7263"/>
  <p:tag name="LATEXADDIN" val="\documentclass{article}&#10;\usepackage{amsmath}&#10;\pagestyle{empty}&#10;&#10;\begin{document}&#10;$$&#10;\in \Lambda&#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855.6431"/>
  <p:tag name="LATEXADDIN" val="\documentclass{article}&#10;\usepackage{amsmath}&#10;\pagestyle{empty}&#10;&#10;\begin{document}&#10;$$&#10;D = \{d_1, d_2, d_3\}&#10;$$&#10;\end{document}"/>
  <p:tag name="IGUANATEXSIZE" val="20"/>
  <p:tag name="IGUANATEXCURSOR" val="103"/>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48.4814"/>
  <p:tag name="ORIGINALWIDTH" val="886.3892"/>
  <p:tag name="LATEXADDIN" val="\documentclass{article}&#10;\usepackage{amsmath}&#10;\pagestyle{empty}&#10;\begin{document}&#10;$$&#10;p(L) \propto 2^{-\lambda\textrm{DL}(L)} &#10;$$&#10;\end{document}"/>
  <p:tag name="IGUANATEXSIZE" val="20"/>
  <p:tag name="IGUANATEXCURSOR" val="117"/>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273.7158"/>
  <p:tag name="ORIGINALWIDTH" val="2794.901"/>
  <p:tag name="LATEXADDIN" val="\documentclass{article}&#10;\usepackage{amsmath}&#10;\pagestyle{empty}&#10;\begin{document}&#10;$$&#10;\textrm{DL}(L) = \sum_{m \in L}1 + \textrm{\# changes}(m) \log_2 (\textrm{\# degrees - 1}) &#10;$$&#10;\end{document}"/>
  <p:tag name="IGUANATEXSIZE" val="20"/>
  <p:tag name="IGUANATEXCURSOR" val="93"/>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4.4844"/>
  <p:tag name="LATEXADDIN" val="\documentclass{article}&#10;\usepackage{amsmath}&#10;\pagestyle{empty}&#10;&#10;\begin{document}&#10;$$&#10;L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62.9547"/>
  <p:tag name="LATEXADDIN" val="\documentclass{article}&#10;\usepackage{amsmath}&#10;\pagestyle{empty}&#10;&#10;\begin{document}&#10;$$&#10;\textrm{data} =&#10;$$&#10;\end{document}"/>
  <p:tag name="IGUANATEXSIZE" val="20"/>
  <p:tag name="IGUANATEXCURSOR" val="93"/>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812.1485"/>
  <p:tag name="LATEXADDIN" val="\documentclass{article}&#10;\usepackage{amsmath}&#10;\pagestyle{empty}&#10;&#10;\begin{document}&#10;$$&#10;S = \{s_1, s_2, s_3\}&#10;$$&#10;\end{document}"/>
  <p:tag name="IGUANATEXSIZE" val="20"/>
  <p:tag name="IGUANATEXCURSOR" val="101"/>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706.037"/>
  <p:tag name="LATEXADDIN" val="\documentclass{article}&#10;\usepackage{amsmath}&#10;\pagestyle{empty}&#10;&#10;\begin{document}&#10;$$&#10;p( L_i \mid \textrm{data} ) \propto p( \textrm{data} \mid L_i ) p( L_i )&#10;$$&#10;\end{document}"/>
  <p:tag name="IGUANATEXSIZE" val="20"/>
  <p:tag name="IGUANATEXCURSOR" val="145"/>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272.9659"/>
  <p:tag name="LATEXADDIN" val="\documentclass{article}&#10;\usepackage{amsmath}&#10;\pagestyle{empty}&#10;&#10;\begin{document}&#10;$$&#10;L_n =&#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674.1658"/>
  <p:tag name="LATEXADDIN" val="\documentclass{article}&#10;\usepackage{amsmath}&#10;\pagestyle{empty}&#10;\begin{document}&#10;p given data&#10;\end{document}"/>
  <p:tag name="IGUANATEXSIZE" val="20"/>
  <p:tag name="IGUANATEXCURSOR" val="92"/>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10;\dots&#10;$$&#10;&#10;&#10;\end{document}"/>
  <p:tag name="IGUANATEXSIZE" val="20"/>
  <p:tag name="IGUANATEXCURSOR" val="89"/>
  <p:tag name="TRANSPARENCY" val="True"/>
  <p:tag name="FILENAME" val=""/>
  <p:tag name="LATEXENGINEID" val="0"/>
  <p:tag name="TEMPFOLDER" val="C:\Users\pplsuser\Downloads\"/>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10;\begin{document}&#10;$$&#10;L&#10;$$&#10;\end{document}"/>
  <p:tag name="IGUANATEXSIZE" val="20"/>
  <p:tag name="IGUANATEXCURSOR" val="85"/>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10;\begin{document}&#10;$$&#10;L&#10;$$&#10;\end{document}"/>
  <p:tag name="IGUANATEXSIZE" val="20"/>
  <p:tag name="IGUANATEXCURSOR" val="85"/>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10;\begin{document}&#10;$$&#10;L&#10;$$&#10;\end{document}"/>
  <p:tag name="IGUANATEXSIZE" val="20"/>
  <p:tag name="IGUANATEXCURSOR" val="85"/>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10;\begin{document}&#10;$$&#10;L&#10;$$&#10;\end{document}"/>
  <p:tag name="IGUANATEXSIZE" val="20"/>
  <p:tag name="IGUANATEXCURSOR" val="85"/>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1.2373"/>
  <p:tag name="LATEXADDIN" val="\documentclass{article}&#10;\usepackage{amsmath}&#10;\pagestyle{empty}&#10;&#10;\begin{document}&#10;$$&#10;d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4.237"/>
  <p:tag name="LATEXADDIN" val="\documentclass{article}&#10;\usepackage{amsmath}&#10;\pagestyle{empty}&#10;&#10;\begin{document}&#10;$$&#10;d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04.9868"/>
  <p:tag name="LATEXADDIN" val="\documentclass{article}&#10;\usepackage{amsmath}&#10;\pagestyle{empty}&#10;&#10;\begin{document}&#10;$$&#10;d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10;\begin{document}&#10;$$&#10;s_1&#10;$$&#10;\end{document}"/>
  <p:tag name="IGUANATEXSIZE" val="20"/>
  <p:tag name="IGUANATEXCURSOR" val="84"/>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10;\begin{document}&#10;$$&#10;s_2&#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10;\begin{document}&#10;$$&#10;s_3&#10;$$&#10;\end{document}"/>
  <p:tag name="IGUANATEXSIZE" val="20"/>
  <p:tag name="IGUANATEXCURSOR" val="87"/>
  <p:tag name="TRANSPARENCY" val="True"/>
  <p:tag name="FILENAME" val=""/>
  <p:tag name="LATEXENGINEID" val="0"/>
  <p:tag name="TEMPFOLDER" val="C:\Users\pplsuser\Downloads\"/>
  <p:tag name="LATEXFORMHEIGHT" val="312"/>
  <p:tag name="LATEXFORMWIDTH" val="631.5"/>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2991</Words>
  <Application>Microsoft Office PowerPoint</Application>
  <PresentationFormat>Widescreen</PresentationFormat>
  <Paragraphs>565</Paragraphs>
  <Slides>49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Cambria Math</vt:lpstr>
      <vt:lpstr>Corbel</vt:lpstr>
      <vt:lpstr>Office Theme</vt:lpstr>
      <vt:lpstr>PowerPoint Presentation</vt:lpstr>
      <vt:lpstr>Tradeoff between pressures</vt:lpstr>
      <vt:lpstr>Different pressures act together</vt:lpstr>
      <vt:lpstr>Approach I: Finding the Pareto frontier</vt:lpstr>
      <vt:lpstr>Approach II: IL + communication</vt:lpstr>
      <vt:lpstr>Case Study I:  Kinship</vt:lpstr>
      <vt:lpstr>General problem</vt:lpstr>
      <vt:lpstr>Modelling communication</vt:lpstr>
      <vt:lpstr>Modelling simplicity</vt:lpstr>
      <vt:lpstr>An example</vt:lpstr>
      <vt:lpstr>Lexicalized systems</vt:lpstr>
      <vt:lpstr>Optimality analysis </vt:lpstr>
      <vt:lpstr>Case Study II:  Indefinite pronouns</vt:lpstr>
      <vt:lpstr>Indefinite pronouns</vt:lpstr>
      <vt:lpstr>Six types of indefinite pronouns</vt:lpstr>
      <vt:lpstr>Complexity</vt:lpstr>
      <vt:lpstr>Informativeness</vt:lpstr>
      <vt:lpstr>Some detail (can skip!)</vt:lpstr>
      <vt:lpstr>Results</vt:lpstr>
      <vt:lpstr>Case Study III:  Boolean universals</vt:lpstr>
      <vt:lpstr>Boolean universals</vt:lpstr>
      <vt:lpstr>The set of possibilities</vt:lpstr>
      <vt:lpstr>Complexity</vt:lpstr>
      <vt:lpstr>Informativeness</vt:lpstr>
      <vt:lpstr>Four-corner inventories</vt:lpstr>
      <vt:lpstr>All inventories</vt:lpstr>
      <vt:lpstr>All inventories</vt:lpstr>
      <vt:lpstr>Case Study IV:  Adjectival monotonicity</vt:lpstr>
      <vt:lpstr>Modelling systems of gradable adjectives</vt:lpstr>
      <vt:lpstr>Prior over languages</vt:lpstr>
      <vt:lpstr>Learning</vt:lpstr>
      <vt:lpstr>Overall IL model</vt:lpstr>
      <vt:lpstr>First model: IL with gradable adjectives</vt:lpstr>
      <vt:lpstr>Degeneracy</vt:lpstr>
      <vt:lpstr>First model: IL with gradable adjectives</vt:lpstr>
      <vt:lpstr>A functional explanation</vt:lpstr>
      <vt:lpstr>Second model: communication</vt:lpstr>
      <vt:lpstr>Second model: communication</vt:lpstr>
      <vt:lpstr>Second model: communicative pressure</vt:lpstr>
      <vt:lpstr>Implementing communicative pressure</vt:lpstr>
      <vt:lpstr>Implementing communicative pressure</vt:lpstr>
      <vt:lpstr>Results of second model</vt:lpstr>
      <vt:lpstr>Why non-monotonic? </vt:lpstr>
      <vt:lpstr>A bit of pragmatics: scalar implicatures</vt:lpstr>
      <vt:lpstr>Modelling scalar implicatures</vt:lpstr>
      <vt:lpstr>Modelling scalar implicatures</vt:lpstr>
      <vt:lpstr>Results of third model</vt:lpstr>
      <vt:lpstr>Conclusion of modelling</vt:lpstr>
      <vt:lpstr>A few final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Fausto Carcassi</dc:creator>
  <cp:lastModifiedBy>carcassi fausto</cp:lastModifiedBy>
  <cp:revision>329</cp:revision>
  <dcterms:created xsi:type="dcterms:W3CDTF">2022-03-28T11:58:41Z</dcterms:created>
  <dcterms:modified xsi:type="dcterms:W3CDTF">2022-08-19T17:04:10Z</dcterms:modified>
</cp:coreProperties>
</file>