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5" r:id="rId2"/>
    <p:sldId id="266" r:id="rId3"/>
    <p:sldId id="297" r:id="rId4"/>
    <p:sldId id="315" r:id="rId5"/>
    <p:sldId id="316" r:id="rId6"/>
    <p:sldId id="319" r:id="rId7"/>
    <p:sldId id="320" r:id="rId8"/>
    <p:sldId id="321" r:id="rId9"/>
    <p:sldId id="355" r:id="rId10"/>
    <p:sldId id="357" r:id="rId11"/>
    <p:sldId id="322" r:id="rId12"/>
    <p:sldId id="323" r:id="rId13"/>
    <p:sldId id="324" r:id="rId14"/>
    <p:sldId id="325" r:id="rId15"/>
    <p:sldId id="326" r:id="rId16"/>
    <p:sldId id="327" r:id="rId17"/>
    <p:sldId id="354" r:id="rId18"/>
    <p:sldId id="328" r:id="rId19"/>
    <p:sldId id="329" r:id="rId20"/>
    <p:sldId id="330" r:id="rId21"/>
    <p:sldId id="332" r:id="rId22"/>
    <p:sldId id="333" r:id="rId23"/>
    <p:sldId id="334" r:id="rId24"/>
    <p:sldId id="335" r:id="rId25"/>
    <p:sldId id="348" r:id="rId26"/>
    <p:sldId id="351" r:id="rId27"/>
    <p:sldId id="356" r:id="rId28"/>
    <p:sldId id="331" r:id="rId29"/>
    <p:sldId id="353" r:id="rId30"/>
    <p:sldId id="352" r:id="rId31"/>
    <p:sldId id="337" r:id="rId32"/>
    <p:sldId id="338" r:id="rId33"/>
    <p:sldId id="339" r:id="rId34"/>
    <p:sldId id="341" r:id="rId35"/>
    <p:sldId id="340" r:id="rId36"/>
    <p:sldId id="342" r:id="rId37"/>
    <p:sldId id="343" r:id="rId38"/>
    <p:sldId id="344" r:id="rId39"/>
    <p:sldId id="345" r:id="rId40"/>
    <p:sldId id="350" r:id="rId41"/>
    <p:sldId id="358" r:id="rId42"/>
    <p:sldId id="359" r:id="rId43"/>
    <p:sldId id="360" r:id="rId44"/>
    <p:sldId id="361" r:id="rId45"/>
    <p:sldId id="362" r:id="rId46"/>
    <p:sldId id="36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usto carcassi" initials="fc" lastIdx="4" clrIdx="0">
    <p:extLst>
      <p:ext uri="{19B8F6BF-5375-455C-9EA6-DF929625EA0E}">
        <p15:presenceInfo xmlns:p15="http://schemas.microsoft.com/office/powerpoint/2012/main" userId="3772ceb68347c23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AF2"/>
    <a:srgbClr val="ACCBF9"/>
    <a:srgbClr val="FF9999"/>
    <a:srgbClr val="9297CF"/>
    <a:srgbClr val="727272"/>
    <a:srgbClr val="DE0000"/>
    <a:srgbClr val="A0F6B4"/>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68800" autoAdjust="0"/>
  </p:normalViewPr>
  <p:slideViewPr>
    <p:cSldViewPr snapToGrid="0">
      <p:cViewPr varScale="1">
        <p:scale>
          <a:sx n="72" d="100"/>
          <a:sy n="72" d="100"/>
        </p:scale>
        <p:origin x="1280"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EBE8E-9C52-43C2-96D6-51343FD84B9C}" type="datetimeFigureOut">
              <a:rPr lang="en-GB" smtClean="0"/>
              <a:t>16/08/2022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062ED-5CC3-421F-9EED-9B9DAF7BC284}" type="slidenum">
              <a:rPr lang="en-GB" smtClean="0"/>
              <a:t>‹#›</a:t>
            </a:fld>
            <a:endParaRPr lang="en-GB"/>
          </a:p>
        </p:txBody>
      </p:sp>
    </p:spTree>
    <p:extLst>
      <p:ext uri="{BB962C8B-B14F-4D97-AF65-F5344CB8AC3E}">
        <p14:creationId xmlns:p14="http://schemas.microsoft.com/office/powerpoint/2010/main" val="62335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NL" dirty="0"/>
          </a:p>
        </p:txBody>
      </p:sp>
      <p:sp>
        <p:nvSpPr>
          <p:cNvPr id="4" name="Slide Number Placeholder 3"/>
          <p:cNvSpPr>
            <a:spLocks noGrp="1"/>
          </p:cNvSpPr>
          <p:nvPr>
            <p:ph type="sldNum" sz="quarter" idx="5"/>
          </p:nvPr>
        </p:nvSpPr>
        <p:spPr/>
        <p:txBody>
          <a:bodyPr/>
          <a:lstStyle/>
          <a:p>
            <a:fld id="{1BD062ED-5CC3-421F-9EED-9B9DAF7BC284}" type="slidenum">
              <a:rPr lang="en-GB" smtClean="0"/>
              <a:t>1</a:t>
            </a:fld>
            <a:endParaRPr lang="en-GB"/>
          </a:p>
        </p:txBody>
      </p:sp>
    </p:spTree>
    <p:extLst>
      <p:ext uri="{BB962C8B-B14F-4D97-AF65-F5344CB8AC3E}">
        <p14:creationId xmlns:p14="http://schemas.microsoft.com/office/powerpoint/2010/main" val="3678648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a:t>
            </a:r>
            <a:endParaRPr lang="en-NL" dirty="0"/>
          </a:p>
        </p:txBody>
      </p:sp>
      <p:sp>
        <p:nvSpPr>
          <p:cNvPr id="4" name="Slide Number Placeholder 3"/>
          <p:cNvSpPr>
            <a:spLocks noGrp="1"/>
          </p:cNvSpPr>
          <p:nvPr>
            <p:ph type="sldNum" sz="quarter" idx="5"/>
          </p:nvPr>
        </p:nvSpPr>
        <p:spPr/>
        <p:txBody>
          <a:bodyPr/>
          <a:lstStyle/>
          <a:p>
            <a:fld id="{1BD062ED-5CC3-421F-9EED-9B9DAF7BC284}" type="slidenum">
              <a:rPr lang="en-GB" smtClean="0"/>
              <a:t>14</a:t>
            </a:fld>
            <a:endParaRPr lang="en-GB"/>
          </a:p>
        </p:txBody>
      </p:sp>
    </p:spTree>
    <p:extLst>
      <p:ext uri="{BB962C8B-B14F-4D97-AF65-F5344CB8AC3E}">
        <p14:creationId xmlns:p14="http://schemas.microsoft.com/office/powerpoint/2010/main" val="400965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a:t>
            </a:r>
            <a:endParaRPr lang="en-NL" dirty="0"/>
          </a:p>
        </p:txBody>
      </p:sp>
      <p:sp>
        <p:nvSpPr>
          <p:cNvPr id="4" name="Slide Number Placeholder 3"/>
          <p:cNvSpPr>
            <a:spLocks noGrp="1"/>
          </p:cNvSpPr>
          <p:nvPr>
            <p:ph type="sldNum" sz="quarter" idx="5"/>
          </p:nvPr>
        </p:nvSpPr>
        <p:spPr/>
        <p:txBody>
          <a:bodyPr/>
          <a:lstStyle/>
          <a:p>
            <a:fld id="{1BD062ED-5CC3-421F-9EED-9B9DAF7BC284}" type="slidenum">
              <a:rPr lang="en-GB" smtClean="0"/>
              <a:t>15</a:t>
            </a:fld>
            <a:endParaRPr lang="en-GB"/>
          </a:p>
        </p:txBody>
      </p:sp>
    </p:spTree>
    <p:extLst>
      <p:ext uri="{BB962C8B-B14F-4D97-AF65-F5344CB8AC3E}">
        <p14:creationId xmlns:p14="http://schemas.microsoft.com/office/powerpoint/2010/main" val="4087506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16</a:t>
            </a:fld>
            <a:endParaRPr lang="en-GB"/>
          </a:p>
        </p:txBody>
      </p:sp>
    </p:spTree>
    <p:extLst>
      <p:ext uri="{BB962C8B-B14F-4D97-AF65-F5344CB8AC3E}">
        <p14:creationId xmlns:p14="http://schemas.microsoft.com/office/powerpoint/2010/main" val="3515761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a:t>
            </a:r>
            <a:endParaRPr lang="en-NL" dirty="0"/>
          </a:p>
        </p:txBody>
      </p:sp>
      <p:sp>
        <p:nvSpPr>
          <p:cNvPr id="4" name="Slide Number Placeholder 3"/>
          <p:cNvSpPr>
            <a:spLocks noGrp="1"/>
          </p:cNvSpPr>
          <p:nvPr>
            <p:ph type="sldNum" sz="quarter" idx="5"/>
          </p:nvPr>
        </p:nvSpPr>
        <p:spPr/>
        <p:txBody>
          <a:bodyPr/>
          <a:lstStyle/>
          <a:p>
            <a:fld id="{1BD062ED-5CC3-421F-9EED-9B9DAF7BC284}" type="slidenum">
              <a:rPr lang="en-GB" smtClean="0"/>
              <a:t>19</a:t>
            </a:fld>
            <a:endParaRPr lang="en-GB"/>
          </a:p>
        </p:txBody>
      </p:sp>
    </p:spTree>
    <p:extLst>
      <p:ext uri="{BB962C8B-B14F-4D97-AF65-F5344CB8AC3E}">
        <p14:creationId xmlns:p14="http://schemas.microsoft.com/office/powerpoint/2010/main" val="3096349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z-score is obtained by subtracting the mean and dividing by the standard deviation for each value of the variable. This results in a standardized variable, which is a variable rescaled to have a mean of 0 and a standard deviation of 1.</a:t>
            </a:r>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21</a:t>
            </a:fld>
            <a:endParaRPr lang="en-GB"/>
          </a:p>
        </p:txBody>
      </p:sp>
    </p:spTree>
    <p:extLst>
      <p:ext uri="{BB962C8B-B14F-4D97-AF65-F5344CB8AC3E}">
        <p14:creationId xmlns:p14="http://schemas.microsoft.com/office/powerpoint/2010/main" val="492857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considering the descriptive statistics, we performed logistic regressions for each universal property individually and for all properties taken together, with the universal property as dependent variable and complexity as the independent variable. The logistic regression model quantifies the relation between complexity and universal property, by estimating the probability that a quantifier satisfies a universal given the complexity of the quantifier. In the case of minimal expression length this means that the logistic regression model quantifies the relation between minimal expression length and universal property that is apparent from Figure 6. The regression coefficient </a:t>
            </a:r>
            <a:r>
              <a:rPr lang="el-GR" dirty="0"/>
              <a:t>β </a:t>
            </a:r>
            <a:r>
              <a:rPr lang="en-GB" dirty="0"/>
              <a:t>of the (standardized) complexity indicates that a change of 1 standard deviation in complexity is associated with a change of </a:t>
            </a:r>
            <a:r>
              <a:rPr lang="el-GR" dirty="0"/>
              <a:t>β </a:t>
            </a:r>
            <a:r>
              <a:rPr lang="en-GB" dirty="0"/>
              <a:t>in log odds of a quantifier satisfying a universal. We compare the coefficient value of complexity to the coefficient value of a random baseline, which we generate by randomly shuffling the actual complexity values over the different quantifiers and doing logistic regression over those randomly shuffled values. The coefficient value of the random baseline can be seen as quantifying the relation between a random property of the quantifiers and whether a quantifier satisfies a semantic universal. We compare the coefficient of the random baseline with the coefficient of complexity to see if complexity indeed has a different relation to the universal than a random property. We used bootstrap resampling to compute a distribution over the regression coefficient of complexity and of the random baseline.26 Note that we are not performing a significance test of a sample here, but rather aim to quantify the uncertainty of a difference in a whole population of simulated results. To achieve this, bootstrapping samples from that population, and comparing that to randomly </a:t>
            </a:r>
            <a:r>
              <a:rPr lang="en-GB" dirty="0" err="1"/>
              <a:t>labeled</a:t>
            </a:r>
            <a:r>
              <a:rPr lang="en-GB" dirty="0"/>
              <a:t> bootstrap samples (the random baseline) yields an estimate of the uncertainty around the regression coefficient, and whether this distribution of coefficients exceeds the distribution of coefficients observed by chance alone. We generated the distribution over the coefficient of the random baseline by randomly shuffling the actual complexity values over the different quantifiers, each time before taking a sample. We computed the coefficient of the original complexity data and of the random baseline in pairs, over the same random samples of quantifiers. To compare the coefficient of complexity to the coefficient of the random baseline, we plotted the distribution of the difference, per sample, between the coefficient of complexity and the coefficient of the random baseline. We report the mean of this distribution of the coefficient difference as a measure for the relation between complexity and universal property: if the mean is negative, that indicates that quantifiers satisfying the universal are indeed simpler</a:t>
            </a:r>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23</a:t>
            </a:fld>
            <a:endParaRPr lang="en-GB"/>
          </a:p>
        </p:txBody>
      </p:sp>
    </p:spTree>
    <p:extLst>
      <p:ext uri="{BB962C8B-B14F-4D97-AF65-F5344CB8AC3E}">
        <p14:creationId xmlns:p14="http://schemas.microsoft.com/office/powerpoint/2010/main" val="3359499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25</a:t>
            </a:fld>
            <a:endParaRPr lang="en-GB"/>
          </a:p>
        </p:txBody>
      </p:sp>
    </p:spTree>
    <p:extLst>
      <p:ext uri="{BB962C8B-B14F-4D97-AF65-F5344CB8AC3E}">
        <p14:creationId xmlns:p14="http://schemas.microsoft.com/office/powerpoint/2010/main" val="3677320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28</a:t>
            </a:fld>
            <a:endParaRPr lang="en-GB"/>
          </a:p>
        </p:txBody>
      </p:sp>
    </p:spTree>
    <p:extLst>
      <p:ext uri="{BB962C8B-B14F-4D97-AF65-F5344CB8AC3E}">
        <p14:creationId xmlns:p14="http://schemas.microsoft.com/office/powerpoint/2010/main" val="2087277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30</a:t>
            </a:fld>
            <a:endParaRPr lang="en-GB"/>
          </a:p>
        </p:txBody>
      </p:sp>
    </p:spTree>
    <p:extLst>
      <p:ext uri="{BB962C8B-B14F-4D97-AF65-F5344CB8AC3E}">
        <p14:creationId xmlns:p14="http://schemas.microsoft.com/office/powerpoint/2010/main" val="3777017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32</a:t>
            </a:fld>
            <a:endParaRPr lang="en-GB"/>
          </a:p>
        </p:txBody>
      </p:sp>
    </p:spTree>
    <p:extLst>
      <p:ext uri="{BB962C8B-B14F-4D97-AF65-F5344CB8AC3E}">
        <p14:creationId xmlns:p14="http://schemas.microsoft.com/office/powerpoint/2010/main" val="386309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a:t>
            </a:r>
            <a:endParaRPr lang="en-NL" dirty="0"/>
          </a:p>
        </p:txBody>
      </p:sp>
      <p:sp>
        <p:nvSpPr>
          <p:cNvPr id="4" name="Slide Number Placeholder 3"/>
          <p:cNvSpPr>
            <a:spLocks noGrp="1"/>
          </p:cNvSpPr>
          <p:nvPr>
            <p:ph type="sldNum" sz="quarter" idx="5"/>
          </p:nvPr>
        </p:nvSpPr>
        <p:spPr/>
        <p:txBody>
          <a:bodyPr/>
          <a:lstStyle/>
          <a:p>
            <a:fld id="{1BD062ED-5CC3-421F-9EED-9B9DAF7BC284}" type="slidenum">
              <a:rPr lang="en-GB" smtClean="0"/>
              <a:t>2</a:t>
            </a:fld>
            <a:endParaRPr lang="en-GB"/>
          </a:p>
        </p:txBody>
      </p:sp>
    </p:spTree>
    <p:extLst>
      <p:ext uri="{BB962C8B-B14F-4D97-AF65-F5344CB8AC3E}">
        <p14:creationId xmlns:p14="http://schemas.microsoft.com/office/powerpoint/2010/main" val="3367998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35</a:t>
            </a:fld>
            <a:endParaRPr lang="en-GB"/>
          </a:p>
        </p:txBody>
      </p:sp>
    </p:spTree>
    <p:extLst>
      <p:ext uri="{BB962C8B-B14F-4D97-AF65-F5344CB8AC3E}">
        <p14:creationId xmlns:p14="http://schemas.microsoft.com/office/powerpoint/2010/main" val="1567506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37</a:t>
            </a:fld>
            <a:endParaRPr lang="en-GB"/>
          </a:p>
        </p:txBody>
      </p:sp>
    </p:spTree>
    <p:extLst>
      <p:ext uri="{BB962C8B-B14F-4D97-AF65-F5344CB8AC3E}">
        <p14:creationId xmlns:p14="http://schemas.microsoft.com/office/powerpoint/2010/main" val="1003679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39</a:t>
            </a:fld>
            <a:endParaRPr lang="en-GB"/>
          </a:p>
        </p:txBody>
      </p:sp>
    </p:spTree>
    <p:extLst>
      <p:ext uri="{BB962C8B-B14F-4D97-AF65-F5344CB8AC3E}">
        <p14:creationId xmlns:p14="http://schemas.microsoft.com/office/powerpoint/2010/main" val="2585491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40</a:t>
            </a:fld>
            <a:endParaRPr lang="en-GB"/>
          </a:p>
        </p:txBody>
      </p:sp>
    </p:spTree>
    <p:extLst>
      <p:ext uri="{BB962C8B-B14F-4D97-AF65-F5344CB8AC3E}">
        <p14:creationId xmlns:p14="http://schemas.microsoft.com/office/powerpoint/2010/main" val="190462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42</a:t>
            </a:fld>
            <a:endParaRPr lang="en-GB"/>
          </a:p>
        </p:txBody>
      </p:sp>
    </p:spTree>
    <p:extLst>
      <p:ext uri="{BB962C8B-B14F-4D97-AF65-F5344CB8AC3E}">
        <p14:creationId xmlns:p14="http://schemas.microsoft.com/office/powerpoint/2010/main" val="2859266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45</a:t>
            </a:fld>
            <a:endParaRPr lang="en-GB"/>
          </a:p>
        </p:txBody>
      </p:sp>
    </p:spTree>
    <p:extLst>
      <p:ext uri="{BB962C8B-B14F-4D97-AF65-F5344CB8AC3E}">
        <p14:creationId xmlns:p14="http://schemas.microsoft.com/office/powerpoint/2010/main" val="264508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a:t>
            </a:r>
            <a:endParaRPr lang="en-NL" dirty="0"/>
          </a:p>
        </p:txBody>
      </p:sp>
      <p:sp>
        <p:nvSpPr>
          <p:cNvPr id="4" name="Slide Number Placeholder 3"/>
          <p:cNvSpPr>
            <a:spLocks noGrp="1"/>
          </p:cNvSpPr>
          <p:nvPr>
            <p:ph type="sldNum" sz="quarter" idx="5"/>
          </p:nvPr>
        </p:nvSpPr>
        <p:spPr/>
        <p:txBody>
          <a:bodyPr/>
          <a:lstStyle/>
          <a:p>
            <a:fld id="{1BD062ED-5CC3-421F-9EED-9B9DAF7BC284}" type="slidenum">
              <a:rPr lang="en-GB" smtClean="0"/>
              <a:t>3</a:t>
            </a:fld>
            <a:endParaRPr lang="en-GB"/>
          </a:p>
        </p:txBody>
      </p:sp>
    </p:spTree>
    <p:extLst>
      <p:ext uri="{BB962C8B-B14F-4D97-AF65-F5344CB8AC3E}">
        <p14:creationId xmlns:p14="http://schemas.microsoft.com/office/powerpoint/2010/main" val="383844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4</a:t>
            </a:fld>
            <a:endParaRPr lang="en-GB"/>
          </a:p>
        </p:txBody>
      </p:sp>
    </p:spTree>
    <p:extLst>
      <p:ext uri="{BB962C8B-B14F-4D97-AF65-F5344CB8AC3E}">
        <p14:creationId xmlns:p14="http://schemas.microsoft.com/office/powerpoint/2010/main" val="161669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5</a:t>
            </a:fld>
            <a:endParaRPr lang="en-GB"/>
          </a:p>
        </p:txBody>
      </p:sp>
    </p:spTree>
    <p:extLst>
      <p:ext uri="{BB962C8B-B14F-4D97-AF65-F5344CB8AC3E}">
        <p14:creationId xmlns:p14="http://schemas.microsoft.com/office/powerpoint/2010/main" val="418520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1BD062ED-5CC3-421F-9EED-9B9DAF7BC284}" type="slidenum">
              <a:rPr lang="en-GB" smtClean="0"/>
              <a:t>10</a:t>
            </a:fld>
            <a:endParaRPr lang="en-GB"/>
          </a:p>
        </p:txBody>
      </p:sp>
    </p:spTree>
    <p:extLst>
      <p:ext uri="{BB962C8B-B14F-4D97-AF65-F5344CB8AC3E}">
        <p14:creationId xmlns:p14="http://schemas.microsoft.com/office/powerpoint/2010/main" val="730533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a:t>
            </a:r>
            <a:endParaRPr lang="en-NL" dirty="0"/>
          </a:p>
        </p:txBody>
      </p:sp>
      <p:sp>
        <p:nvSpPr>
          <p:cNvPr id="4" name="Slide Number Placeholder 3"/>
          <p:cNvSpPr>
            <a:spLocks noGrp="1"/>
          </p:cNvSpPr>
          <p:nvPr>
            <p:ph type="sldNum" sz="quarter" idx="5"/>
          </p:nvPr>
        </p:nvSpPr>
        <p:spPr/>
        <p:txBody>
          <a:bodyPr/>
          <a:lstStyle/>
          <a:p>
            <a:fld id="{1BD062ED-5CC3-421F-9EED-9B9DAF7BC284}" type="slidenum">
              <a:rPr lang="en-GB" smtClean="0"/>
              <a:t>11</a:t>
            </a:fld>
            <a:endParaRPr lang="en-GB"/>
          </a:p>
        </p:txBody>
      </p:sp>
    </p:spTree>
    <p:extLst>
      <p:ext uri="{BB962C8B-B14F-4D97-AF65-F5344CB8AC3E}">
        <p14:creationId xmlns:p14="http://schemas.microsoft.com/office/powerpoint/2010/main" val="318667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a:t>
            </a:r>
            <a:endParaRPr lang="en-NL" dirty="0"/>
          </a:p>
        </p:txBody>
      </p:sp>
      <p:sp>
        <p:nvSpPr>
          <p:cNvPr id="4" name="Slide Number Placeholder 3"/>
          <p:cNvSpPr>
            <a:spLocks noGrp="1"/>
          </p:cNvSpPr>
          <p:nvPr>
            <p:ph type="sldNum" sz="quarter" idx="5"/>
          </p:nvPr>
        </p:nvSpPr>
        <p:spPr/>
        <p:txBody>
          <a:bodyPr/>
          <a:lstStyle/>
          <a:p>
            <a:fld id="{1BD062ED-5CC3-421F-9EED-9B9DAF7BC284}" type="slidenum">
              <a:rPr lang="en-GB" smtClean="0"/>
              <a:t>12</a:t>
            </a:fld>
            <a:endParaRPr lang="en-GB"/>
          </a:p>
        </p:txBody>
      </p:sp>
    </p:spTree>
    <p:extLst>
      <p:ext uri="{BB962C8B-B14F-4D97-AF65-F5344CB8AC3E}">
        <p14:creationId xmlns:p14="http://schemas.microsoft.com/office/powerpoint/2010/main" val="76253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a:t>
            </a:r>
            <a:endParaRPr lang="en-NL" dirty="0"/>
          </a:p>
        </p:txBody>
      </p:sp>
      <p:sp>
        <p:nvSpPr>
          <p:cNvPr id="4" name="Slide Number Placeholder 3"/>
          <p:cNvSpPr>
            <a:spLocks noGrp="1"/>
          </p:cNvSpPr>
          <p:nvPr>
            <p:ph type="sldNum" sz="quarter" idx="5"/>
          </p:nvPr>
        </p:nvSpPr>
        <p:spPr/>
        <p:txBody>
          <a:bodyPr/>
          <a:lstStyle/>
          <a:p>
            <a:fld id="{1BD062ED-5CC3-421F-9EED-9B9DAF7BC284}" type="slidenum">
              <a:rPr lang="en-GB" smtClean="0"/>
              <a:t>13</a:t>
            </a:fld>
            <a:endParaRPr lang="en-GB"/>
          </a:p>
        </p:txBody>
      </p:sp>
    </p:spTree>
    <p:extLst>
      <p:ext uri="{BB962C8B-B14F-4D97-AF65-F5344CB8AC3E}">
        <p14:creationId xmlns:p14="http://schemas.microsoft.com/office/powerpoint/2010/main" val="283681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50514"/>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83681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9F0BD2-D149-4DB3-98D3-94A1441EE48A}"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6668F9-711D-422D-ADE6-398F53E60EDF}" type="slidenum">
              <a:rPr lang="en-GB" smtClean="0"/>
              <a:t>‹#›</a:t>
            </a:fld>
            <a:endParaRPr lang="en-GB"/>
          </a:p>
        </p:txBody>
      </p:sp>
    </p:spTree>
    <p:extLst>
      <p:ext uri="{BB962C8B-B14F-4D97-AF65-F5344CB8AC3E}">
        <p14:creationId xmlns:p14="http://schemas.microsoft.com/office/powerpoint/2010/main" val="13676692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9F0BD2-D149-4DB3-98D3-94A1441EE48A}"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6668F9-711D-422D-ADE6-398F53E60EDF}" type="slidenum">
              <a:rPr lang="en-GB" smtClean="0"/>
              <a:t>‹#›</a:t>
            </a:fld>
            <a:endParaRPr lang="en-GB"/>
          </a:p>
        </p:txBody>
      </p:sp>
    </p:spTree>
    <p:extLst>
      <p:ext uri="{BB962C8B-B14F-4D97-AF65-F5344CB8AC3E}">
        <p14:creationId xmlns:p14="http://schemas.microsoft.com/office/powerpoint/2010/main" val="3611347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9F0BD2-D149-4DB3-98D3-94A1441EE48A}"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6668F9-711D-422D-ADE6-398F53E60EDF}" type="slidenum">
              <a:rPr lang="en-GB" smtClean="0"/>
              <a:t>‹#›</a:t>
            </a:fld>
            <a:endParaRPr lang="en-GB"/>
          </a:p>
        </p:txBody>
      </p:sp>
    </p:spTree>
    <p:extLst>
      <p:ext uri="{BB962C8B-B14F-4D97-AF65-F5344CB8AC3E}">
        <p14:creationId xmlns:p14="http://schemas.microsoft.com/office/powerpoint/2010/main" val="305815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ACCBF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1405"/>
            <a:ext cx="10515600" cy="54355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D69F0BD2-D149-4DB3-98D3-94A1441EE48A}"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6668F9-711D-422D-ADE6-398F53E60EDF}" type="slidenum">
              <a:rPr lang="en-GB" smtClean="0"/>
              <a:t>‹#›</a:t>
            </a:fld>
            <a:endParaRPr lang="en-GB"/>
          </a:p>
        </p:txBody>
      </p:sp>
    </p:spTree>
    <p:extLst>
      <p:ext uri="{BB962C8B-B14F-4D97-AF65-F5344CB8AC3E}">
        <p14:creationId xmlns:p14="http://schemas.microsoft.com/office/powerpoint/2010/main" val="321434226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43619"/>
            <a:ext cx="105156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8200" y="382334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F0BD2-D149-4DB3-98D3-94A1441EE48A}"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6668F9-711D-422D-ADE6-398F53E60EDF}" type="slidenum">
              <a:rPr lang="en-GB" smtClean="0"/>
              <a:t>‹#›</a:t>
            </a:fld>
            <a:endParaRPr lang="en-GB"/>
          </a:p>
        </p:txBody>
      </p:sp>
    </p:spTree>
    <p:extLst>
      <p:ext uri="{BB962C8B-B14F-4D97-AF65-F5344CB8AC3E}">
        <p14:creationId xmlns:p14="http://schemas.microsoft.com/office/powerpoint/2010/main" val="9886970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9F0BD2-D149-4DB3-98D3-94A1441EE48A}" type="datetimeFigureOut">
              <a:rPr lang="en-GB" smtClean="0"/>
              <a:t>16/08/2022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6668F9-711D-422D-ADE6-398F53E60EDF}" type="slidenum">
              <a:rPr lang="en-GB" smtClean="0"/>
              <a:t>‹#›</a:t>
            </a:fld>
            <a:endParaRPr lang="en-GB"/>
          </a:p>
        </p:txBody>
      </p:sp>
    </p:spTree>
    <p:extLst>
      <p:ext uri="{BB962C8B-B14F-4D97-AF65-F5344CB8AC3E}">
        <p14:creationId xmlns:p14="http://schemas.microsoft.com/office/powerpoint/2010/main" val="98678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9F0BD2-D149-4DB3-98D3-94A1441EE48A}" type="datetimeFigureOut">
              <a:rPr lang="en-GB" smtClean="0"/>
              <a:t>16/08/2022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6668F9-711D-422D-ADE6-398F53E60EDF}" type="slidenum">
              <a:rPr lang="en-GB" smtClean="0"/>
              <a:t>‹#›</a:t>
            </a:fld>
            <a:endParaRPr lang="en-GB"/>
          </a:p>
        </p:txBody>
      </p:sp>
    </p:spTree>
    <p:extLst>
      <p:ext uri="{BB962C8B-B14F-4D97-AF65-F5344CB8AC3E}">
        <p14:creationId xmlns:p14="http://schemas.microsoft.com/office/powerpoint/2010/main" val="332133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9F0BD2-D149-4DB3-98D3-94A1441EE48A}" type="datetimeFigureOut">
              <a:rPr lang="en-GB" smtClean="0"/>
              <a:t>16/08/2022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6668F9-711D-422D-ADE6-398F53E60EDF}" type="slidenum">
              <a:rPr lang="en-GB" smtClean="0"/>
              <a:t>‹#›</a:t>
            </a:fld>
            <a:endParaRPr lang="en-GB"/>
          </a:p>
        </p:txBody>
      </p:sp>
    </p:spTree>
    <p:extLst>
      <p:ext uri="{BB962C8B-B14F-4D97-AF65-F5344CB8AC3E}">
        <p14:creationId xmlns:p14="http://schemas.microsoft.com/office/powerpoint/2010/main" val="275427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F0BD2-D149-4DB3-98D3-94A1441EE48A}" type="datetimeFigureOut">
              <a:rPr lang="en-GB" smtClean="0"/>
              <a:t>16/08/2022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6668F9-711D-422D-ADE6-398F53E60EDF}" type="slidenum">
              <a:rPr lang="en-GB" smtClean="0"/>
              <a:t>‹#›</a:t>
            </a:fld>
            <a:endParaRPr lang="en-GB"/>
          </a:p>
        </p:txBody>
      </p:sp>
    </p:spTree>
    <p:extLst>
      <p:ext uri="{BB962C8B-B14F-4D97-AF65-F5344CB8AC3E}">
        <p14:creationId xmlns:p14="http://schemas.microsoft.com/office/powerpoint/2010/main" val="104373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F0BD2-D149-4DB3-98D3-94A1441EE48A}" type="datetimeFigureOut">
              <a:rPr lang="en-GB" smtClean="0"/>
              <a:t>16/08/2022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6668F9-711D-422D-ADE6-398F53E60EDF}" type="slidenum">
              <a:rPr lang="en-GB" smtClean="0"/>
              <a:t>‹#›</a:t>
            </a:fld>
            <a:endParaRPr lang="en-GB"/>
          </a:p>
        </p:txBody>
      </p:sp>
    </p:spTree>
    <p:extLst>
      <p:ext uri="{BB962C8B-B14F-4D97-AF65-F5344CB8AC3E}">
        <p14:creationId xmlns:p14="http://schemas.microsoft.com/office/powerpoint/2010/main" val="154593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F0BD2-D149-4DB3-98D3-94A1441EE48A}" type="datetimeFigureOut">
              <a:rPr lang="en-GB" smtClean="0"/>
              <a:t>16/08/2022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6668F9-711D-422D-ADE6-398F53E60EDF}" type="slidenum">
              <a:rPr lang="en-GB" smtClean="0"/>
              <a:t>‹#›</a:t>
            </a:fld>
            <a:endParaRPr lang="en-GB"/>
          </a:p>
        </p:txBody>
      </p:sp>
    </p:spTree>
    <p:extLst>
      <p:ext uri="{BB962C8B-B14F-4D97-AF65-F5344CB8AC3E}">
        <p14:creationId xmlns:p14="http://schemas.microsoft.com/office/powerpoint/2010/main" val="353246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F0BD2-D149-4DB3-98D3-94A1441EE48A}" type="datetimeFigureOut">
              <a:rPr lang="en-GB" smtClean="0"/>
              <a:t>16/08/2022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68F9-711D-422D-ADE6-398F53E60EDF}" type="slidenum">
              <a:rPr lang="en-GB" smtClean="0"/>
              <a:t>‹#›</a:t>
            </a:fld>
            <a:endParaRPr lang="en-GB"/>
          </a:p>
        </p:txBody>
      </p:sp>
    </p:spTree>
    <p:extLst>
      <p:ext uri="{BB962C8B-B14F-4D97-AF65-F5344CB8AC3E}">
        <p14:creationId xmlns:p14="http://schemas.microsoft.com/office/powerpoint/2010/main" val="1666418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0756BE-120E-4B68-B67D-C65C2B1EF018}"/>
              </a:ext>
            </a:extLst>
          </p:cNvPr>
          <p:cNvSpPr txBox="1">
            <a:spLocks/>
          </p:cNvSpPr>
          <p:nvPr/>
        </p:nvSpPr>
        <p:spPr>
          <a:xfrm>
            <a:off x="819149" y="571980"/>
            <a:ext cx="10665279" cy="238760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t>Computational approaches </a:t>
            </a:r>
          </a:p>
          <a:p>
            <a:pPr algn="l"/>
            <a:r>
              <a:rPr lang="en-GB" dirty="0"/>
              <a:t>to the explanation </a:t>
            </a:r>
          </a:p>
          <a:p>
            <a:pPr algn="l"/>
            <a:r>
              <a:rPr lang="en-GB" dirty="0"/>
              <a:t>of universal properties of meaning</a:t>
            </a:r>
          </a:p>
        </p:txBody>
      </p:sp>
      <p:sp>
        <p:nvSpPr>
          <p:cNvPr id="10" name="Subtitle 2">
            <a:extLst>
              <a:ext uri="{FF2B5EF4-FFF2-40B4-BE49-F238E27FC236}">
                <a16:creationId xmlns:a16="http://schemas.microsoft.com/office/drawing/2014/main" id="{8F80CFCB-7225-4E1E-B724-1F8ABD627414}"/>
              </a:ext>
            </a:extLst>
          </p:cNvPr>
          <p:cNvSpPr>
            <a:spLocks noGrp="1"/>
          </p:cNvSpPr>
          <p:nvPr>
            <p:ph type="subTitle" idx="1"/>
          </p:nvPr>
        </p:nvSpPr>
        <p:spPr>
          <a:xfrm>
            <a:off x="819150" y="3375250"/>
            <a:ext cx="9144000" cy="1655762"/>
          </a:xfrm>
        </p:spPr>
        <p:txBody>
          <a:bodyPr/>
          <a:lstStyle/>
          <a:p>
            <a:pPr algn="l"/>
            <a:r>
              <a:rPr lang="en-GB" dirty="0"/>
              <a:t>Fausto Carcassi &amp; Jakub </a:t>
            </a:r>
            <a:r>
              <a:rPr lang="en-GB" dirty="0" err="1"/>
              <a:t>Szymanik</a:t>
            </a:r>
            <a:endParaRPr lang="en-GB" dirty="0"/>
          </a:p>
        </p:txBody>
      </p:sp>
      <p:sp>
        <p:nvSpPr>
          <p:cNvPr id="14" name="TextBox 13">
            <a:extLst>
              <a:ext uri="{FF2B5EF4-FFF2-40B4-BE49-F238E27FC236}">
                <a16:creationId xmlns:a16="http://schemas.microsoft.com/office/drawing/2014/main" id="{7E8015F0-CE51-4775-919F-62DB64ECE0BA}"/>
              </a:ext>
            </a:extLst>
          </p:cNvPr>
          <p:cNvSpPr txBox="1"/>
          <p:nvPr/>
        </p:nvSpPr>
        <p:spPr>
          <a:xfrm>
            <a:off x="1432879" y="4846346"/>
            <a:ext cx="5319803" cy="369332"/>
          </a:xfrm>
          <a:prstGeom prst="rect">
            <a:avLst/>
          </a:prstGeom>
          <a:noFill/>
        </p:spPr>
        <p:txBody>
          <a:bodyPr wrap="square" rtlCol="0">
            <a:spAutoFit/>
          </a:bodyPr>
          <a:lstStyle/>
          <a:p>
            <a:r>
              <a:rPr lang="en-GB" dirty="0"/>
              <a:t>https://</a:t>
            </a:r>
            <a:r>
              <a:rPr lang="en-GB" dirty="0" err="1"/>
              <a:t>thelogicalgrammar.github.io</a:t>
            </a:r>
            <a:r>
              <a:rPr lang="en-GB" dirty="0"/>
              <a:t>/ESSLLI22_langevo</a:t>
            </a:r>
          </a:p>
        </p:txBody>
      </p:sp>
      <p:pic>
        <p:nvPicPr>
          <p:cNvPr id="6" name="Picture 5" descr="A person wearing glasses posing for the camera&#10;&#10;Description automatically generated">
            <a:extLst>
              <a:ext uri="{FF2B5EF4-FFF2-40B4-BE49-F238E27FC236}">
                <a16:creationId xmlns:a16="http://schemas.microsoft.com/office/drawing/2014/main" id="{16488429-327E-4F77-A739-DAE70F6FA7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1814" y="4534710"/>
            <a:ext cx="1051336" cy="1164881"/>
          </a:xfrm>
          <a:prstGeom prst="ellipse">
            <a:avLst/>
          </a:prstGeom>
        </p:spPr>
      </p:pic>
      <p:pic>
        <p:nvPicPr>
          <p:cNvPr id="1026" name="Picture 2" descr="me">
            <a:extLst>
              <a:ext uri="{FF2B5EF4-FFF2-40B4-BE49-F238E27FC236}">
                <a16:creationId xmlns:a16="http://schemas.microsoft.com/office/drawing/2014/main" id="{720618FF-DDE2-4A57-B026-28B49A08306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999" r="25178" b="50124"/>
          <a:stretch/>
        </p:blipFill>
        <p:spPr bwMode="auto">
          <a:xfrm>
            <a:off x="10457334" y="4534711"/>
            <a:ext cx="1116974" cy="1164881"/>
          </a:xfrm>
          <a:prstGeom prst="ellipse">
            <a:avLst/>
          </a:prstGeom>
          <a:noFill/>
          <a:extLst>
            <a:ext uri="{909E8E84-426E-40DD-AFC4-6F175D3DCCD1}">
              <a14:hiddenFill xmlns:a14="http://schemas.microsoft.com/office/drawing/2010/main">
                <a:solidFill>
                  <a:srgbClr val="FFFFFF"/>
                </a:solidFill>
              </a14:hiddenFill>
            </a:ext>
          </a:extLst>
        </p:spPr>
      </p:pic>
      <p:pic>
        <p:nvPicPr>
          <p:cNvPr id="12" name="Graphic 11" descr="Web design outline">
            <a:extLst>
              <a:ext uri="{FF2B5EF4-FFF2-40B4-BE49-F238E27FC236}">
                <a16:creationId xmlns:a16="http://schemas.microsoft.com/office/drawing/2014/main" id="{816E584C-9351-F44D-C298-E8477A7781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149" y="4787665"/>
            <a:ext cx="468000" cy="468000"/>
          </a:xfrm>
          <a:prstGeom prst="rect">
            <a:avLst/>
          </a:prstGeom>
        </p:spPr>
      </p:pic>
    </p:spTree>
    <p:extLst>
      <p:ext uri="{BB962C8B-B14F-4D97-AF65-F5344CB8AC3E}">
        <p14:creationId xmlns:p14="http://schemas.microsoft.com/office/powerpoint/2010/main" val="2194509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1049FB-424D-5D2C-9CC3-459B1C0373EB}"/>
              </a:ext>
            </a:extLst>
          </p:cNvPr>
          <p:cNvPicPr>
            <a:picLocks noChangeAspect="1"/>
          </p:cNvPicPr>
          <p:nvPr/>
        </p:nvPicPr>
        <p:blipFill>
          <a:blip r:embed="rId3"/>
          <a:stretch>
            <a:fillRect/>
          </a:stretch>
        </p:blipFill>
        <p:spPr>
          <a:xfrm>
            <a:off x="859364" y="1430244"/>
            <a:ext cx="4209144" cy="3997511"/>
          </a:xfrm>
          <a:prstGeom prst="rect">
            <a:avLst/>
          </a:prstGeom>
        </p:spPr>
      </p:pic>
      <p:pic>
        <p:nvPicPr>
          <p:cNvPr id="4" name="Picture 3">
            <a:extLst>
              <a:ext uri="{FF2B5EF4-FFF2-40B4-BE49-F238E27FC236}">
                <a16:creationId xmlns:a16="http://schemas.microsoft.com/office/drawing/2014/main" id="{85045AC1-A840-27DF-9B51-431823F2224B}"/>
              </a:ext>
            </a:extLst>
          </p:cNvPr>
          <p:cNvPicPr>
            <a:picLocks noChangeAspect="1"/>
          </p:cNvPicPr>
          <p:nvPr/>
        </p:nvPicPr>
        <p:blipFill>
          <a:blip r:embed="rId4"/>
          <a:stretch>
            <a:fillRect/>
          </a:stretch>
        </p:blipFill>
        <p:spPr>
          <a:xfrm>
            <a:off x="10224488" y="-652930"/>
            <a:ext cx="4214994" cy="7376459"/>
          </a:xfrm>
          <a:prstGeom prst="rect">
            <a:avLst/>
          </a:prstGeom>
        </p:spPr>
      </p:pic>
    </p:spTree>
    <p:extLst>
      <p:ext uri="{BB962C8B-B14F-4D97-AF65-F5344CB8AC3E}">
        <p14:creationId xmlns:p14="http://schemas.microsoft.com/office/powerpoint/2010/main" val="228684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19457-F4BB-4B96-AD4B-3C0F7145D1B6}"/>
              </a:ext>
            </a:extLst>
          </p:cNvPr>
          <p:cNvSpPr>
            <a:spLocks noGrp="1"/>
          </p:cNvSpPr>
          <p:nvPr>
            <p:ph idx="1"/>
          </p:nvPr>
        </p:nvSpPr>
        <p:spPr>
          <a:xfrm>
            <a:off x="1" y="1171281"/>
            <a:ext cx="12191999" cy="2157719"/>
          </a:xfrm>
        </p:spPr>
        <p:txBody>
          <a:bodyPr>
            <a:normAutofit fontScale="92500" lnSpcReduction="20000"/>
          </a:bodyPr>
          <a:lstStyle/>
          <a:p>
            <a:r>
              <a:rPr lang="en-GB" dirty="0"/>
              <a:t>Six different sorts of concept based on three binary variables</a:t>
            </a:r>
          </a:p>
          <a:p>
            <a:r>
              <a:rPr lang="en-GB" dirty="0"/>
              <a:t>Each concept: 4 instances and 4 non-instances in 8 possibilities</a:t>
            </a:r>
          </a:p>
          <a:p>
            <a:r>
              <a:rPr lang="en-GB" dirty="0"/>
              <a:t>Different presentations methods: sequentially, simultaneously, etc.</a:t>
            </a:r>
          </a:p>
          <a:p>
            <a:r>
              <a:rPr lang="en-GB" dirty="0"/>
              <a:t>Dependent variables: errors, latencies, accuracy of descriptions, etc.</a:t>
            </a:r>
          </a:p>
          <a:p>
            <a:r>
              <a:rPr lang="en-GB" dirty="0">
                <a:solidFill>
                  <a:srgbClr val="FF0000"/>
                </a:solidFill>
              </a:rPr>
              <a:t>I &lt; II &lt; III, IV, V &lt; VI</a:t>
            </a:r>
          </a:p>
        </p:txBody>
      </p:sp>
      <p:sp>
        <p:nvSpPr>
          <p:cNvPr id="3" name="TextBox 2">
            <a:extLst>
              <a:ext uri="{FF2B5EF4-FFF2-40B4-BE49-F238E27FC236}">
                <a16:creationId xmlns:a16="http://schemas.microsoft.com/office/drawing/2014/main" id="{FF99CC27-5A04-C506-DF5E-E92D619ADCA8}"/>
              </a:ext>
            </a:extLst>
          </p:cNvPr>
          <p:cNvSpPr txBox="1"/>
          <p:nvPr/>
        </p:nvSpPr>
        <p:spPr>
          <a:xfrm>
            <a:off x="4832512" y="212209"/>
            <a:ext cx="2526974" cy="523220"/>
          </a:xfrm>
          <a:prstGeom prst="rect">
            <a:avLst/>
          </a:prstGeom>
          <a:noFill/>
        </p:spPr>
        <p:txBody>
          <a:bodyPr wrap="none" rtlCol="0">
            <a:spAutoFit/>
          </a:bodyPr>
          <a:lstStyle/>
          <a:p>
            <a:r>
              <a:rPr lang="en-PL" sz="2800" b="1" dirty="0"/>
              <a:t>Shepard’s trend</a:t>
            </a:r>
          </a:p>
        </p:txBody>
      </p:sp>
      <p:pic>
        <p:nvPicPr>
          <p:cNvPr id="5" name="Picture 4">
            <a:extLst>
              <a:ext uri="{FF2B5EF4-FFF2-40B4-BE49-F238E27FC236}">
                <a16:creationId xmlns:a16="http://schemas.microsoft.com/office/drawing/2014/main" id="{202620A3-5506-9FA8-5ED3-B854FB1CAF2F}"/>
              </a:ext>
            </a:extLst>
          </p:cNvPr>
          <p:cNvPicPr>
            <a:picLocks noChangeAspect="1"/>
          </p:cNvPicPr>
          <p:nvPr/>
        </p:nvPicPr>
        <p:blipFill>
          <a:blip r:embed="rId3"/>
          <a:stretch>
            <a:fillRect/>
          </a:stretch>
        </p:blipFill>
        <p:spPr>
          <a:xfrm>
            <a:off x="7235464" y="3260061"/>
            <a:ext cx="4956536" cy="3597939"/>
          </a:xfrm>
          <a:prstGeom prst="rect">
            <a:avLst/>
          </a:prstGeom>
        </p:spPr>
      </p:pic>
      <p:sp>
        <p:nvSpPr>
          <p:cNvPr id="7" name="TextBox 6">
            <a:extLst>
              <a:ext uri="{FF2B5EF4-FFF2-40B4-BE49-F238E27FC236}">
                <a16:creationId xmlns:a16="http://schemas.microsoft.com/office/drawing/2014/main" id="{DC24BAB6-27A3-342F-479F-6C7AC2B78D22}"/>
              </a:ext>
            </a:extLst>
          </p:cNvPr>
          <p:cNvSpPr txBox="1"/>
          <p:nvPr/>
        </p:nvSpPr>
        <p:spPr>
          <a:xfrm>
            <a:off x="10443882" y="2854376"/>
            <a:ext cx="2214282" cy="369332"/>
          </a:xfrm>
          <a:prstGeom prst="rect">
            <a:avLst/>
          </a:prstGeom>
          <a:noFill/>
        </p:spPr>
        <p:txBody>
          <a:bodyPr wrap="square">
            <a:spAutoFit/>
          </a:bodyPr>
          <a:lstStyle/>
          <a:p>
            <a:r>
              <a:rPr lang="en-PL" dirty="0"/>
              <a:t>Shepard et al.’61</a:t>
            </a:r>
          </a:p>
        </p:txBody>
      </p:sp>
    </p:spTree>
    <p:extLst>
      <p:ext uri="{BB962C8B-B14F-4D97-AF65-F5344CB8AC3E}">
        <p14:creationId xmlns:p14="http://schemas.microsoft.com/office/powerpoint/2010/main" val="65399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99CC27-5A04-C506-DF5E-E92D619ADCA8}"/>
              </a:ext>
            </a:extLst>
          </p:cNvPr>
          <p:cNvSpPr txBox="1"/>
          <p:nvPr/>
        </p:nvSpPr>
        <p:spPr>
          <a:xfrm>
            <a:off x="0" y="0"/>
            <a:ext cx="4577407" cy="523220"/>
          </a:xfrm>
          <a:prstGeom prst="rect">
            <a:avLst/>
          </a:prstGeom>
          <a:noFill/>
        </p:spPr>
        <p:txBody>
          <a:bodyPr wrap="none" rtlCol="0">
            <a:spAutoFit/>
          </a:bodyPr>
          <a:lstStyle/>
          <a:p>
            <a:r>
              <a:rPr lang="en-PL" sz="2800" b="1" dirty="0"/>
              <a:t>The instances of the concepts</a:t>
            </a:r>
          </a:p>
        </p:txBody>
      </p:sp>
      <p:graphicFrame>
        <p:nvGraphicFramePr>
          <p:cNvPr id="8" name="Table 7">
            <a:extLst>
              <a:ext uri="{FF2B5EF4-FFF2-40B4-BE49-F238E27FC236}">
                <a16:creationId xmlns:a16="http://schemas.microsoft.com/office/drawing/2014/main" id="{C14A8D71-FA55-D1BF-F0BE-88AB2295A3A0}"/>
              </a:ext>
            </a:extLst>
          </p:cNvPr>
          <p:cNvGraphicFramePr>
            <a:graphicFrameLocks noGrp="1"/>
          </p:cNvGraphicFramePr>
          <p:nvPr>
            <p:extLst>
              <p:ext uri="{D42A27DB-BD31-4B8C-83A1-F6EECF244321}">
                <p14:modId xmlns:p14="http://schemas.microsoft.com/office/powerpoint/2010/main" val="957726486"/>
              </p:ext>
            </p:extLst>
          </p:nvPr>
        </p:nvGraphicFramePr>
        <p:xfrm>
          <a:off x="4893810" y="0"/>
          <a:ext cx="7298190" cy="6858002"/>
        </p:xfrm>
        <a:graphic>
          <a:graphicData uri="http://schemas.openxmlformats.org/drawingml/2006/table">
            <a:tbl>
              <a:tblPr/>
              <a:tblGrid>
                <a:gridCol w="3657188">
                  <a:extLst>
                    <a:ext uri="{9D8B030D-6E8A-4147-A177-3AD203B41FA5}">
                      <a16:colId xmlns:a16="http://schemas.microsoft.com/office/drawing/2014/main" val="2455178504"/>
                    </a:ext>
                  </a:extLst>
                </a:gridCol>
                <a:gridCol w="3641002">
                  <a:extLst>
                    <a:ext uri="{9D8B030D-6E8A-4147-A177-3AD203B41FA5}">
                      <a16:colId xmlns:a16="http://schemas.microsoft.com/office/drawing/2014/main" val="563258350"/>
                    </a:ext>
                  </a:extLst>
                </a:gridCol>
              </a:tblGrid>
              <a:tr h="646982">
                <a:tc>
                  <a:txBody>
                    <a:bodyPr/>
                    <a:lstStyle/>
                    <a:p>
                      <a:pPr algn="ctr"/>
                      <a:r>
                        <a:rPr lang="en-GB" sz="1400" b="1" dirty="0">
                          <a:solidFill>
                            <a:srgbClr val="4A4A4A"/>
                          </a:solidFill>
                          <a:effectLst/>
                          <a:latin typeface="+mn-lt"/>
                        </a:rPr>
                        <a:t>Concept number</a:t>
                      </a:r>
                      <a:endParaRPr lang="en-GB" sz="1400" b="1" dirty="0">
                        <a:effectLst/>
                        <a:latin typeface="+mn-lt"/>
                      </a:endParaRPr>
                    </a:p>
                  </a:txBody>
                  <a:tcPr marL="21325" marR="21325" marT="21325" marB="21325" anchor="ctr">
                    <a:lnL w="9525" cap="flat" cmpd="sng" algn="ctr">
                      <a:solidFill>
                        <a:srgbClr val="00D041"/>
                      </a:solidFill>
                      <a:prstDash val="solid"/>
                      <a:round/>
                      <a:headEnd type="none" w="med" len="med"/>
                      <a:tailEnd type="none" w="med" len="med"/>
                    </a:lnL>
                    <a:lnR w="12700" cap="flat" cmpd="sng" algn="ctr">
                      <a:solidFill>
                        <a:srgbClr val="E0279E"/>
                      </a:solidFill>
                      <a:prstDash val="solid"/>
                      <a:round/>
                      <a:headEnd type="none" w="med" len="med"/>
                      <a:tailEnd type="none" w="med" len="med"/>
                    </a:lnR>
                    <a:lnT w="9525" cap="flat" cmpd="sng" algn="ctr">
                      <a:solidFill>
                        <a:srgbClr val="00D041"/>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400" b="1" dirty="0">
                          <a:solidFill>
                            <a:srgbClr val="4A4A4A"/>
                          </a:solidFill>
                          <a:effectLst/>
                          <a:latin typeface="+mn-lt"/>
                        </a:rPr>
                        <a:t>Instances</a:t>
                      </a:r>
                      <a:endParaRPr lang="en-GB" sz="1400" b="1" dirty="0">
                        <a:effectLst/>
                        <a:latin typeface="+mn-lt"/>
                      </a:endParaRPr>
                    </a:p>
                  </a:txBody>
                  <a:tcPr marL="21325" marR="21325" marT="21325" marB="21325" anchor="ctr">
                    <a:lnL w="12700" cap="flat" cmpd="sng" algn="ctr">
                      <a:solidFill>
                        <a:srgbClr val="E0279E"/>
                      </a:solidFill>
                      <a:prstDash val="solid"/>
                      <a:round/>
                      <a:headEnd type="none" w="med" len="med"/>
                      <a:tailEnd type="none" w="med" len="med"/>
                    </a:lnL>
                    <a:lnR w="9525" cap="flat" cmpd="sng" algn="ctr">
                      <a:solidFill>
                        <a:srgbClr val="E0279E"/>
                      </a:solidFill>
                      <a:prstDash val="solid"/>
                      <a:round/>
                      <a:headEnd type="none" w="med" len="med"/>
                      <a:tailEnd type="none" w="med" len="med"/>
                    </a:lnR>
                    <a:lnT w="9525" cap="flat" cmpd="sng" algn="ctr">
                      <a:solidFill>
                        <a:srgbClr val="E0279E"/>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extLst>
                  <a:ext uri="{0D108BD9-81ED-4DB2-BD59-A6C34878D82A}">
                    <a16:rowId xmlns:a16="http://schemas.microsoft.com/office/drawing/2014/main" val="1910214129"/>
                  </a:ext>
                </a:extLst>
              </a:tr>
              <a:tr h="1035170">
                <a:tc>
                  <a:txBody>
                    <a:bodyPr/>
                    <a:lstStyle/>
                    <a:p>
                      <a:pPr algn="ctr"/>
                      <a:r>
                        <a:rPr lang="en-GB" sz="1400">
                          <a:solidFill>
                            <a:srgbClr val="4A4A4A"/>
                          </a:solidFill>
                          <a:effectLst/>
                          <a:latin typeface="+mn-lt"/>
                        </a:rPr>
                        <a:t>I</a:t>
                      </a:r>
                      <a:endParaRPr lang="en-GB" sz="1400">
                        <a:effectLst/>
                        <a:latin typeface="+mn-lt"/>
                      </a:endParaRPr>
                    </a:p>
                  </a:txBody>
                  <a:tcPr marL="21325" marR="21325" marT="21325" marB="21325" anchor="ctr">
                    <a:lnL w="9525" cap="flat" cmpd="sng" algn="ctr">
                      <a:solidFill>
                        <a:srgbClr val="96ADAD"/>
                      </a:solidFill>
                      <a:prstDash val="solid"/>
                      <a:round/>
                      <a:headEnd type="none" w="med" len="med"/>
                      <a:tailEnd type="none" w="med" len="med"/>
                    </a:lnL>
                    <a:lnR w="9525" cap="flat" cmpd="sng" algn="ctr">
                      <a:solidFill>
                        <a:srgbClr val="4A4A4A"/>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400" dirty="0">
                          <a:solidFill>
                            <a:srgbClr val="4A4A4A"/>
                          </a:solidFill>
                          <a:effectLst/>
                          <a:latin typeface="+mn-lt"/>
                        </a:rPr>
                        <a:t>not-a b c</a:t>
                      </a:r>
                      <a:endParaRPr lang="en-GB" sz="1400" dirty="0">
                        <a:effectLst/>
                        <a:latin typeface="+mn-lt"/>
                      </a:endParaRPr>
                    </a:p>
                    <a:p>
                      <a:pPr algn="ctr"/>
                      <a:r>
                        <a:rPr lang="en-GB" sz="1400" dirty="0">
                          <a:solidFill>
                            <a:srgbClr val="4A4A4A"/>
                          </a:solidFill>
                          <a:effectLst/>
                          <a:latin typeface="+mn-lt"/>
                        </a:rPr>
                        <a:t>not-a b not-c</a:t>
                      </a:r>
                      <a:endParaRPr lang="en-GB" sz="1400" dirty="0">
                        <a:effectLst/>
                        <a:latin typeface="+mn-lt"/>
                      </a:endParaRPr>
                    </a:p>
                    <a:p>
                      <a:pPr algn="ctr"/>
                      <a:r>
                        <a:rPr lang="en-GB" sz="1400" dirty="0">
                          <a:solidFill>
                            <a:srgbClr val="4A4A4A"/>
                          </a:solidFill>
                          <a:effectLst/>
                          <a:latin typeface="+mn-lt"/>
                        </a:rPr>
                        <a:t>not-a not-b c</a:t>
                      </a:r>
                      <a:endParaRPr lang="en-GB" sz="1400" dirty="0">
                        <a:effectLst/>
                        <a:latin typeface="+mn-lt"/>
                      </a:endParaRPr>
                    </a:p>
                    <a:p>
                      <a:pPr algn="ctr"/>
                      <a:r>
                        <a:rPr lang="en-GB" sz="1400" dirty="0">
                          <a:solidFill>
                            <a:srgbClr val="4A4A4A"/>
                          </a:solidFill>
                          <a:effectLst/>
                          <a:latin typeface="+mn-lt"/>
                        </a:rPr>
                        <a:t>not-a not-b not-c</a:t>
                      </a:r>
                      <a:endParaRPr lang="en-GB" sz="1400" dirty="0">
                        <a:effectLst/>
                        <a:latin typeface="+mn-lt"/>
                      </a:endParaRPr>
                    </a:p>
                  </a:txBody>
                  <a:tcPr marL="21325" marR="21325" marT="21325" marB="21325" anchor="ctr">
                    <a:lnL w="9525" cap="flat" cmpd="sng" algn="ctr">
                      <a:solidFill>
                        <a:srgbClr val="4A4A4A"/>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extLst>
                  <a:ext uri="{0D108BD9-81ED-4DB2-BD59-A6C34878D82A}">
                    <a16:rowId xmlns:a16="http://schemas.microsoft.com/office/drawing/2014/main" val="1700220405"/>
                  </a:ext>
                </a:extLst>
              </a:tr>
              <a:tr h="1035170">
                <a:tc>
                  <a:txBody>
                    <a:bodyPr/>
                    <a:lstStyle/>
                    <a:p>
                      <a:pPr algn="ctr"/>
                      <a:r>
                        <a:rPr lang="en-GB" sz="1400" dirty="0">
                          <a:solidFill>
                            <a:srgbClr val="4A4A4A"/>
                          </a:solidFill>
                          <a:effectLst/>
                          <a:latin typeface="+mn-lt"/>
                        </a:rPr>
                        <a:t>II</a:t>
                      </a:r>
                      <a:endParaRPr lang="en-GB" sz="1400" dirty="0">
                        <a:effectLst/>
                        <a:latin typeface="+mn-lt"/>
                      </a:endParaRPr>
                    </a:p>
                  </a:txBody>
                  <a:tcPr marL="21325" marR="21325" marT="21325" marB="21325" anchor="ctr">
                    <a:lnL w="9525" cap="flat" cmpd="sng" algn="ctr">
                      <a:solidFill>
                        <a:srgbClr val="96ADAD"/>
                      </a:solidFill>
                      <a:prstDash val="solid"/>
                      <a:round/>
                      <a:headEnd type="none" w="med" len="med"/>
                      <a:tailEnd type="none" w="med" len="med"/>
                    </a:lnL>
                    <a:lnR w="9525" cap="flat" cmpd="sng" algn="ctr">
                      <a:solidFill>
                        <a:srgbClr val="4A4A4A"/>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400" dirty="0">
                          <a:solidFill>
                            <a:srgbClr val="4A4A4A"/>
                          </a:solidFill>
                          <a:effectLst/>
                          <a:latin typeface="+mn-lt"/>
                        </a:rPr>
                        <a:t>a b c</a:t>
                      </a:r>
                      <a:endParaRPr lang="en-GB" sz="1400" dirty="0">
                        <a:effectLst/>
                        <a:latin typeface="+mn-lt"/>
                      </a:endParaRPr>
                    </a:p>
                    <a:p>
                      <a:pPr algn="ctr"/>
                      <a:r>
                        <a:rPr lang="en-GB" sz="1400" dirty="0">
                          <a:solidFill>
                            <a:srgbClr val="4A4A4A"/>
                          </a:solidFill>
                          <a:effectLst/>
                          <a:latin typeface="+mn-lt"/>
                        </a:rPr>
                        <a:t>a b not-c</a:t>
                      </a:r>
                      <a:endParaRPr lang="en-GB" sz="1400" dirty="0">
                        <a:effectLst/>
                        <a:latin typeface="+mn-lt"/>
                      </a:endParaRPr>
                    </a:p>
                    <a:p>
                      <a:pPr algn="ctr"/>
                      <a:r>
                        <a:rPr lang="en-GB" sz="1400" dirty="0">
                          <a:solidFill>
                            <a:srgbClr val="4A4A4A"/>
                          </a:solidFill>
                          <a:effectLst/>
                          <a:latin typeface="+mn-lt"/>
                        </a:rPr>
                        <a:t>not-a not-b c</a:t>
                      </a:r>
                      <a:endParaRPr lang="en-GB" sz="1400" dirty="0">
                        <a:effectLst/>
                        <a:latin typeface="+mn-lt"/>
                      </a:endParaRPr>
                    </a:p>
                    <a:p>
                      <a:pPr algn="ctr"/>
                      <a:r>
                        <a:rPr lang="en-GB" sz="1400" dirty="0">
                          <a:solidFill>
                            <a:srgbClr val="4A4A4A"/>
                          </a:solidFill>
                          <a:effectLst/>
                          <a:latin typeface="+mn-lt"/>
                        </a:rPr>
                        <a:t>not-a not-b not-c</a:t>
                      </a:r>
                      <a:endParaRPr lang="en-GB" sz="1400" dirty="0">
                        <a:effectLst/>
                        <a:latin typeface="+mn-lt"/>
                      </a:endParaRPr>
                    </a:p>
                  </a:txBody>
                  <a:tcPr marL="21325" marR="21325" marT="21325" marB="21325" anchor="ctr">
                    <a:lnL w="9525" cap="flat" cmpd="sng" algn="ctr">
                      <a:solidFill>
                        <a:srgbClr val="4A4A4A"/>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extLst>
                  <a:ext uri="{0D108BD9-81ED-4DB2-BD59-A6C34878D82A}">
                    <a16:rowId xmlns:a16="http://schemas.microsoft.com/office/drawing/2014/main" val="3819155124"/>
                  </a:ext>
                </a:extLst>
              </a:tr>
              <a:tr h="1035170">
                <a:tc>
                  <a:txBody>
                    <a:bodyPr/>
                    <a:lstStyle/>
                    <a:p>
                      <a:pPr algn="ctr"/>
                      <a:r>
                        <a:rPr lang="en-GB" sz="1400">
                          <a:solidFill>
                            <a:srgbClr val="4A4A4A"/>
                          </a:solidFill>
                          <a:effectLst/>
                          <a:latin typeface="+mn-lt"/>
                        </a:rPr>
                        <a:t>III</a:t>
                      </a:r>
                      <a:endParaRPr lang="en-GB" sz="1400">
                        <a:effectLst/>
                        <a:latin typeface="+mn-lt"/>
                      </a:endParaRPr>
                    </a:p>
                  </a:txBody>
                  <a:tcPr marL="21325" marR="21325" marT="21325" marB="21325" anchor="ctr">
                    <a:lnL w="9525" cap="flat" cmpd="sng" algn="ctr">
                      <a:solidFill>
                        <a:srgbClr val="96ADAD"/>
                      </a:solidFill>
                      <a:prstDash val="solid"/>
                      <a:round/>
                      <a:headEnd type="none" w="med" len="med"/>
                      <a:tailEnd type="none" w="med" len="med"/>
                    </a:lnL>
                    <a:lnR w="9525" cap="flat" cmpd="sng" algn="ctr">
                      <a:solidFill>
                        <a:srgbClr val="4A4A4A"/>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400">
                          <a:solidFill>
                            <a:srgbClr val="4A4A4A"/>
                          </a:solidFill>
                          <a:effectLst/>
                          <a:latin typeface="+mn-lt"/>
                        </a:rPr>
                        <a:t>a not-b c</a:t>
                      </a:r>
                      <a:endParaRPr lang="en-GB" sz="1400">
                        <a:effectLst/>
                        <a:latin typeface="+mn-lt"/>
                      </a:endParaRPr>
                    </a:p>
                    <a:p>
                      <a:pPr algn="ctr"/>
                      <a:r>
                        <a:rPr lang="en-GB" sz="1400">
                          <a:solidFill>
                            <a:srgbClr val="4A4A4A"/>
                          </a:solidFill>
                          <a:effectLst/>
                          <a:latin typeface="+mn-lt"/>
                        </a:rPr>
                        <a:t>not-a b not-c</a:t>
                      </a:r>
                      <a:endParaRPr lang="en-GB" sz="1400">
                        <a:effectLst/>
                        <a:latin typeface="+mn-lt"/>
                      </a:endParaRPr>
                    </a:p>
                    <a:p>
                      <a:pPr algn="ctr"/>
                      <a:r>
                        <a:rPr lang="en-GB" sz="1400">
                          <a:solidFill>
                            <a:srgbClr val="4A4A4A"/>
                          </a:solidFill>
                          <a:effectLst/>
                          <a:latin typeface="+mn-lt"/>
                        </a:rPr>
                        <a:t>not-a not-b c</a:t>
                      </a:r>
                      <a:endParaRPr lang="en-GB" sz="1400">
                        <a:effectLst/>
                        <a:latin typeface="+mn-lt"/>
                      </a:endParaRPr>
                    </a:p>
                    <a:p>
                      <a:pPr algn="ctr"/>
                      <a:r>
                        <a:rPr lang="en-GB" sz="1400">
                          <a:solidFill>
                            <a:srgbClr val="4A4A4A"/>
                          </a:solidFill>
                          <a:effectLst/>
                          <a:latin typeface="+mn-lt"/>
                        </a:rPr>
                        <a:t>not-a not-b not-c</a:t>
                      </a:r>
                      <a:endParaRPr lang="en-GB" sz="1400">
                        <a:effectLst/>
                        <a:latin typeface="+mn-lt"/>
                      </a:endParaRPr>
                    </a:p>
                  </a:txBody>
                  <a:tcPr marL="21325" marR="21325" marT="21325" marB="21325" anchor="ctr">
                    <a:lnL w="9525" cap="flat" cmpd="sng" algn="ctr">
                      <a:solidFill>
                        <a:srgbClr val="4A4A4A"/>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extLst>
                  <a:ext uri="{0D108BD9-81ED-4DB2-BD59-A6C34878D82A}">
                    <a16:rowId xmlns:a16="http://schemas.microsoft.com/office/drawing/2014/main" val="3606259158"/>
                  </a:ext>
                </a:extLst>
              </a:tr>
              <a:tr h="1035170">
                <a:tc>
                  <a:txBody>
                    <a:bodyPr/>
                    <a:lstStyle/>
                    <a:p>
                      <a:pPr algn="ctr"/>
                      <a:r>
                        <a:rPr lang="en-GB" sz="1400">
                          <a:solidFill>
                            <a:srgbClr val="4A4A4A"/>
                          </a:solidFill>
                          <a:effectLst/>
                          <a:latin typeface="+mn-lt"/>
                        </a:rPr>
                        <a:t>IV</a:t>
                      </a:r>
                      <a:endParaRPr lang="en-GB" sz="1400">
                        <a:effectLst/>
                        <a:latin typeface="+mn-lt"/>
                      </a:endParaRPr>
                    </a:p>
                  </a:txBody>
                  <a:tcPr marL="21325" marR="21325" marT="21325" marB="21325" anchor="ctr">
                    <a:lnL w="9525" cap="flat" cmpd="sng" algn="ctr">
                      <a:solidFill>
                        <a:srgbClr val="96ADAD"/>
                      </a:solidFill>
                      <a:prstDash val="solid"/>
                      <a:round/>
                      <a:headEnd type="none" w="med" len="med"/>
                      <a:tailEnd type="none" w="med" len="med"/>
                    </a:lnL>
                    <a:lnR w="9525" cap="flat" cmpd="sng" algn="ctr">
                      <a:solidFill>
                        <a:srgbClr val="4A4A4A"/>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400">
                          <a:solidFill>
                            <a:srgbClr val="4A4A4A"/>
                          </a:solidFill>
                          <a:effectLst/>
                          <a:latin typeface="+mn-lt"/>
                        </a:rPr>
                        <a:t>a not-b not-c</a:t>
                      </a:r>
                      <a:endParaRPr lang="en-GB" sz="1400">
                        <a:effectLst/>
                        <a:latin typeface="+mn-lt"/>
                      </a:endParaRPr>
                    </a:p>
                    <a:p>
                      <a:pPr algn="ctr"/>
                      <a:r>
                        <a:rPr lang="en-GB" sz="1400">
                          <a:solidFill>
                            <a:srgbClr val="4A4A4A"/>
                          </a:solidFill>
                          <a:effectLst/>
                          <a:latin typeface="+mn-lt"/>
                        </a:rPr>
                        <a:t>not-a b not-c</a:t>
                      </a:r>
                      <a:endParaRPr lang="en-GB" sz="1400">
                        <a:effectLst/>
                        <a:latin typeface="+mn-lt"/>
                      </a:endParaRPr>
                    </a:p>
                    <a:p>
                      <a:pPr algn="ctr"/>
                      <a:r>
                        <a:rPr lang="en-GB" sz="1400">
                          <a:solidFill>
                            <a:srgbClr val="4A4A4A"/>
                          </a:solidFill>
                          <a:effectLst/>
                          <a:latin typeface="+mn-lt"/>
                        </a:rPr>
                        <a:t>not-a not-b c</a:t>
                      </a:r>
                      <a:endParaRPr lang="en-GB" sz="1400">
                        <a:effectLst/>
                        <a:latin typeface="+mn-lt"/>
                      </a:endParaRPr>
                    </a:p>
                    <a:p>
                      <a:pPr algn="ctr"/>
                      <a:r>
                        <a:rPr lang="en-GB" sz="1400">
                          <a:solidFill>
                            <a:srgbClr val="4A4A4A"/>
                          </a:solidFill>
                          <a:effectLst/>
                          <a:latin typeface="+mn-lt"/>
                        </a:rPr>
                        <a:t>not-a not-b not-c</a:t>
                      </a:r>
                      <a:endParaRPr lang="en-GB" sz="1400">
                        <a:effectLst/>
                        <a:latin typeface="+mn-lt"/>
                      </a:endParaRPr>
                    </a:p>
                  </a:txBody>
                  <a:tcPr marL="21325" marR="21325" marT="21325" marB="21325" anchor="ctr">
                    <a:lnL w="9525" cap="flat" cmpd="sng" algn="ctr">
                      <a:solidFill>
                        <a:srgbClr val="4A4A4A"/>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extLst>
                  <a:ext uri="{0D108BD9-81ED-4DB2-BD59-A6C34878D82A}">
                    <a16:rowId xmlns:a16="http://schemas.microsoft.com/office/drawing/2014/main" val="2700836837"/>
                  </a:ext>
                </a:extLst>
              </a:tr>
              <a:tr h="1035170">
                <a:tc>
                  <a:txBody>
                    <a:bodyPr/>
                    <a:lstStyle/>
                    <a:p>
                      <a:pPr algn="ctr"/>
                      <a:r>
                        <a:rPr lang="en-GB" sz="1400">
                          <a:solidFill>
                            <a:srgbClr val="4A4A4A"/>
                          </a:solidFill>
                          <a:effectLst/>
                          <a:latin typeface="+mn-lt"/>
                        </a:rPr>
                        <a:t>V</a:t>
                      </a:r>
                      <a:endParaRPr lang="en-GB" sz="1400">
                        <a:effectLst/>
                        <a:latin typeface="+mn-lt"/>
                      </a:endParaRPr>
                    </a:p>
                  </a:txBody>
                  <a:tcPr marL="21325" marR="21325" marT="21325" marB="21325" anchor="ctr">
                    <a:lnL w="9525" cap="flat" cmpd="sng" algn="ctr">
                      <a:solidFill>
                        <a:srgbClr val="96ADAD"/>
                      </a:solidFill>
                      <a:prstDash val="solid"/>
                      <a:round/>
                      <a:headEnd type="none" w="med" len="med"/>
                      <a:tailEnd type="none" w="med" len="med"/>
                    </a:lnL>
                    <a:lnR w="9525" cap="flat" cmpd="sng" algn="ctr">
                      <a:solidFill>
                        <a:srgbClr val="4A4A4A"/>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400">
                          <a:solidFill>
                            <a:srgbClr val="4A4A4A"/>
                          </a:solidFill>
                          <a:effectLst/>
                          <a:latin typeface="+mn-lt"/>
                        </a:rPr>
                        <a:t>a b c</a:t>
                      </a:r>
                      <a:endParaRPr lang="en-GB" sz="1400">
                        <a:effectLst/>
                        <a:latin typeface="+mn-lt"/>
                      </a:endParaRPr>
                    </a:p>
                    <a:p>
                      <a:pPr algn="ctr"/>
                      <a:r>
                        <a:rPr lang="en-GB" sz="1400">
                          <a:solidFill>
                            <a:srgbClr val="4A4A4A"/>
                          </a:solidFill>
                          <a:effectLst/>
                          <a:latin typeface="+mn-lt"/>
                        </a:rPr>
                        <a:t>not-a b not-c</a:t>
                      </a:r>
                      <a:endParaRPr lang="en-GB" sz="1400">
                        <a:effectLst/>
                        <a:latin typeface="+mn-lt"/>
                      </a:endParaRPr>
                    </a:p>
                    <a:p>
                      <a:pPr algn="ctr"/>
                      <a:r>
                        <a:rPr lang="en-GB" sz="1400">
                          <a:solidFill>
                            <a:srgbClr val="4A4A4A"/>
                          </a:solidFill>
                          <a:effectLst/>
                          <a:latin typeface="+mn-lt"/>
                        </a:rPr>
                        <a:t>not-a not-b c</a:t>
                      </a:r>
                      <a:endParaRPr lang="en-GB" sz="1400">
                        <a:effectLst/>
                        <a:latin typeface="+mn-lt"/>
                      </a:endParaRPr>
                    </a:p>
                    <a:p>
                      <a:pPr algn="ctr"/>
                      <a:r>
                        <a:rPr lang="en-GB" sz="1400">
                          <a:solidFill>
                            <a:srgbClr val="4A4A4A"/>
                          </a:solidFill>
                          <a:effectLst/>
                          <a:latin typeface="+mn-lt"/>
                        </a:rPr>
                        <a:t>not-a not-b not-c</a:t>
                      </a:r>
                      <a:endParaRPr lang="en-GB" sz="1400">
                        <a:effectLst/>
                        <a:latin typeface="+mn-lt"/>
                      </a:endParaRPr>
                    </a:p>
                  </a:txBody>
                  <a:tcPr marL="21325" marR="21325" marT="21325" marB="21325" anchor="ctr">
                    <a:lnL w="9525" cap="flat" cmpd="sng" algn="ctr">
                      <a:solidFill>
                        <a:srgbClr val="4A4A4A"/>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extLst>
                  <a:ext uri="{0D108BD9-81ED-4DB2-BD59-A6C34878D82A}">
                    <a16:rowId xmlns:a16="http://schemas.microsoft.com/office/drawing/2014/main" val="2776056231"/>
                  </a:ext>
                </a:extLst>
              </a:tr>
              <a:tr h="1035170">
                <a:tc>
                  <a:txBody>
                    <a:bodyPr/>
                    <a:lstStyle/>
                    <a:p>
                      <a:pPr algn="ctr"/>
                      <a:r>
                        <a:rPr lang="en-GB" sz="1400">
                          <a:solidFill>
                            <a:srgbClr val="4A4A4A"/>
                          </a:solidFill>
                          <a:effectLst/>
                          <a:latin typeface="+mn-lt"/>
                        </a:rPr>
                        <a:t>VI</a:t>
                      </a:r>
                      <a:endParaRPr lang="en-GB" sz="1400">
                        <a:effectLst/>
                        <a:latin typeface="+mn-lt"/>
                      </a:endParaRPr>
                    </a:p>
                  </a:txBody>
                  <a:tcPr marL="21325" marR="21325" marT="21325" marB="21325" anchor="ctr">
                    <a:lnL w="9525" cap="flat" cmpd="sng" algn="ctr">
                      <a:solidFill>
                        <a:srgbClr val="96ADAD"/>
                      </a:solidFill>
                      <a:prstDash val="solid"/>
                      <a:round/>
                      <a:headEnd type="none" w="med" len="med"/>
                      <a:tailEnd type="none" w="med" len="med"/>
                    </a:lnL>
                    <a:lnR w="9525" cap="flat" cmpd="sng" algn="ctr">
                      <a:solidFill>
                        <a:srgbClr val="4A4A4A"/>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96ADAD"/>
                      </a:solidFill>
                      <a:prstDash val="solid"/>
                      <a:round/>
                      <a:headEnd type="none" w="med" len="med"/>
                      <a:tailEnd type="none" w="med" len="med"/>
                    </a:lnB>
                  </a:tcPr>
                </a:tc>
                <a:tc>
                  <a:txBody>
                    <a:bodyPr/>
                    <a:lstStyle/>
                    <a:p>
                      <a:pPr algn="ctr"/>
                      <a:r>
                        <a:rPr lang="en-GB" sz="1400" dirty="0">
                          <a:solidFill>
                            <a:srgbClr val="4A4A4A"/>
                          </a:solidFill>
                          <a:effectLst/>
                          <a:latin typeface="+mn-lt"/>
                        </a:rPr>
                        <a:t>a b not-c</a:t>
                      </a:r>
                      <a:endParaRPr lang="en-GB" sz="1400" dirty="0">
                        <a:effectLst/>
                        <a:latin typeface="+mn-lt"/>
                      </a:endParaRPr>
                    </a:p>
                    <a:p>
                      <a:pPr algn="ctr"/>
                      <a:r>
                        <a:rPr lang="en-GB" sz="1400" dirty="0">
                          <a:solidFill>
                            <a:srgbClr val="4A4A4A"/>
                          </a:solidFill>
                          <a:effectLst/>
                          <a:latin typeface="+mn-lt"/>
                        </a:rPr>
                        <a:t>a not-b c</a:t>
                      </a:r>
                      <a:endParaRPr lang="en-GB" sz="1400" dirty="0">
                        <a:effectLst/>
                        <a:latin typeface="+mn-lt"/>
                      </a:endParaRPr>
                    </a:p>
                    <a:p>
                      <a:pPr algn="ctr"/>
                      <a:r>
                        <a:rPr lang="en-GB" sz="1400" dirty="0">
                          <a:solidFill>
                            <a:srgbClr val="4A4A4A"/>
                          </a:solidFill>
                          <a:effectLst/>
                          <a:latin typeface="+mn-lt"/>
                        </a:rPr>
                        <a:t>not-a b c</a:t>
                      </a:r>
                      <a:endParaRPr lang="en-GB" sz="1400" dirty="0">
                        <a:effectLst/>
                        <a:latin typeface="+mn-lt"/>
                      </a:endParaRPr>
                    </a:p>
                    <a:p>
                      <a:pPr algn="ctr"/>
                      <a:r>
                        <a:rPr lang="en-GB" sz="1400" dirty="0">
                          <a:solidFill>
                            <a:srgbClr val="4A4A4A"/>
                          </a:solidFill>
                          <a:effectLst/>
                          <a:latin typeface="+mn-lt"/>
                        </a:rPr>
                        <a:t>not-a not-b not-c</a:t>
                      </a:r>
                      <a:endParaRPr lang="en-GB" sz="1400" dirty="0">
                        <a:effectLst/>
                        <a:latin typeface="+mn-lt"/>
                      </a:endParaRPr>
                    </a:p>
                  </a:txBody>
                  <a:tcPr marL="21325" marR="21325" marT="21325" marB="21325" anchor="ctr">
                    <a:lnL w="9525" cap="flat" cmpd="sng" algn="ctr">
                      <a:solidFill>
                        <a:srgbClr val="4A4A4A"/>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96ADAD"/>
                      </a:solidFill>
                      <a:prstDash val="solid"/>
                      <a:round/>
                      <a:headEnd type="none" w="med" len="med"/>
                      <a:tailEnd type="none" w="med" len="med"/>
                    </a:lnB>
                  </a:tcPr>
                </a:tc>
                <a:extLst>
                  <a:ext uri="{0D108BD9-81ED-4DB2-BD59-A6C34878D82A}">
                    <a16:rowId xmlns:a16="http://schemas.microsoft.com/office/drawing/2014/main" val="11402394"/>
                  </a:ext>
                </a:extLst>
              </a:tr>
            </a:tbl>
          </a:graphicData>
        </a:graphic>
      </p:graphicFrame>
      <p:pic>
        <p:nvPicPr>
          <p:cNvPr id="2" name="Picture 1">
            <a:extLst>
              <a:ext uri="{FF2B5EF4-FFF2-40B4-BE49-F238E27FC236}">
                <a16:creationId xmlns:a16="http://schemas.microsoft.com/office/drawing/2014/main" id="{71785FC5-3C80-161D-5C94-D09310746DE0}"/>
              </a:ext>
            </a:extLst>
          </p:cNvPr>
          <p:cNvPicPr>
            <a:picLocks noChangeAspect="1"/>
          </p:cNvPicPr>
          <p:nvPr/>
        </p:nvPicPr>
        <p:blipFill>
          <a:blip r:embed="rId3"/>
          <a:stretch>
            <a:fillRect/>
          </a:stretch>
        </p:blipFill>
        <p:spPr>
          <a:xfrm>
            <a:off x="366247" y="2033493"/>
            <a:ext cx="3844912" cy="2791013"/>
          </a:xfrm>
          <a:prstGeom prst="rect">
            <a:avLst/>
          </a:prstGeom>
        </p:spPr>
      </p:pic>
    </p:spTree>
    <p:extLst>
      <p:ext uri="{BB962C8B-B14F-4D97-AF65-F5344CB8AC3E}">
        <p14:creationId xmlns:p14="http://schemas.microsoft.com/office/powerpoint/2010/main" val="178784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19457-F4BB-4B96-AD4B-3C0F7145D1B6}"/>
              </a:ext>
            </a:extLst>
          </p:cNvPr>
          <p:cNvSpPr>
            <a:spLocks noGrp="1"/>
          </p:cNvSpPr>
          <p:nvPr>
            <p:ph idx="1"/>
          </p:nvPr>
        </p:nvSpPr>
        <p:spPr>
          <a:xfrm>
            <a:off x="0" y="2300140"/>
            <a:ext cx="12191999" cy="2257719"/>
          </a:xfrm>
        </p:spPr>
        <p:txBody>
          <a:bodyPr>
            <a:normAutofit/>
          </a:bodyPr>
          <a:lstStyle/>
          <a:p>
            <a:r>
              <a:rPr lang="en-GB" dirty="0"/>
              <a:t>The length of the shortest Boolean formula logically equivalent to the concept, e.g., expressed in terms of the number of literals (positive or negative variables).</a:t>
            </a:r>
          </a:p>
          <a:p>
            <a:r>
              <a:rPr lang="en-GB" dirty="0"/>
              <a:t>Btw, finding the shortest formula is intractable. </a:t>
            </a:r>
          </a:p>
          <a:p>
            <a:r>
              <a:rPr lang="en-GB" i="1" dirty="0"/>
              <a:t>(a and b) or (a and not b) or (not a and b)</a:t>
            </a:r>
            <a:r>
              <a:rPr lang="en-GB" dirty="0"/>
              <a:t> reduces to </a:t>
            </a:r>
            <a:r>
              <a:rPr lang="en-GB" i="1" dirty="0"/>
              <a:t>(a or b)</a:t>
            </a:r>
            <a:endParaRPr lang="en-GB" dirty="0"/>
          </a:p>
        </p:txBody>
      </p:sp>
      <p:sp>
        <p:nvSpPr>
          <p:cNvPr id="3" name="TextBox 2">
            <a:extLst>
              <a:ext uri="{FF2B5EF4-FFF2-40B4-BE49-F238E27FC236}">
                <a16:creationId xmlns:a16="http://schemas.microsoft.com/office/drawing/2014/main" id="{FF99CC27-5A04-C506-DF5E-E92D619ADCA8}"/>
              </a:ext>
            </a:extLst>
          </p:cNvPr>
          <p:cNvSpPr txBox="1"/>
          <p:nvPr/>
        </p:nvSpPr>
        <p:spPr>
          <a:xfrm>
            <a:off x="4832512" y="212209"/>
            <a:ext cx="3171830" cy="523220"/>
          </a:xfrm>
          <a:prstGeom prst="rect">
            <a:avLst/>
          </a:prstGeom>
          <a:noFill/>
        </p:spPr>
        <p:txBody>
          <a:bodyPr wrap="none" rtlCol="0">
            <a:spAutoFit/>
          </a:bodyPr>
          <a:lstStyle/>
          <a:p>
            <a:r>
              <a:rPr lang="en-PL" sz="2800" b="1" dirty="0"/>
              <a:t>Boolean Complexity</a:t>
            </a:r>
          </a:p>
        </p:txBody>
      </p:sp>
    </p:spTree>
    <p:extLst>
      <p:ext uri="{BB962C8B-B14F-4D97-AF65-F5344CB8AC3E}">
        <p14:creationId xmlns:p14="http://schemas.microsoft.com/office/powerpoint/2010/main" val="214641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99CC27-5A04-C506-DF5E-E92D619ADCA8}"/>
              </a:ext>
            </a:extLst>
          </p:cNvPr>
          <p:cNvSpPr txBox="1"/>
          <p:nvPr/>
        </p:nvSpPr>
        <p:spPr>
          <a:xfrm>
            <a:off x="0" y="0"/>
            <a:ext cx="3419141" cy="523220"/>
          </a:xfrm>
          <a:prstGeom prst="rect">
            <a:avLst/>
          </a:prstGeom>
          <a:noFill/>
        </p:spPr>
        <p:txBody>
          <a:bodyPr wrap="none" rtlCol="0">
            <a:spAutoFit/>
          </a:bodyPr>
          <a:lstStyle/>
          <a:p>
            <a:r>
              <a:rPr lang="en-PL" sz="2800" b="1" dirty="0"/>
              <a:t>BC captures the trend</a:t>
            </a:r>
          </a:p>
        </p:txBody>
      </p:sp>
      <p:graphicFrame>
        <p:nvGraphicFramePr>
          <p:cNvPr id="2" name="Table 1">
            <a:extLst>
              <a:ext uri="{FF2B5EF4-FFF2-40B4-BE49-F238E27FC236}">
                <a16:creationId xmlns:a16="http://schemas.microsoft.com/office/drawing/2014/main" id="{5C4743BB-39A4-4007-217A-F7E9042FA59E}"/>
              </a:ext>
            </a:extLst>
          </p:cNvPr>
          <p:cNvGraphicFramePr>
            <a:graphicFrameLocks noGrp="1"/>
          </p:cNvGraphicFramePr>
          <p:nvPr>
            <p:extLst>
              <p:ext uri="{D42A27DB-BD31-4B8C-83A1-F6EECF244321}">
                <p14:modId xmlns:p14="http://schemas.microsoft.com/office/powerpoint/2010/main" val="3600641309"/>
              </p:ext>
            </p:extLst>
          </p:nvPr>
        </p:nvGraphicFramePr>
        <p:xfrm>
          <a:off x="4570696" y="1"/>
          <a:ext cx="7621304" cy="6987693"/>
        </p:xfrm>
        <a:graphic>
          <a:graphicData uri="http://schemas.openxmlformats.org/drawingml/2006/table">
            <a:tbl>
              <a:tblPr/>
              <a:tblGrid>
                <a:gridCol w="2544572">
                  <a:extLst>
                    <a:ext uri="{9D8B030D-6E8A-4147-A177-3AD203B41FA5}">
                      <a16:colId xmlns:a16="http://schemas.microsoft.com/office/drawing/2014/main" val="2419530219"/>
                    </a:ext>
                  </a:extLst>
                </a:gridCol>
                <a:gridCol w="2544572">
                  <a:extLst>
                    <a:ext uri="{9D8B030D-6E8A-4147-A177-3AD203B41FA5}">
                      <a16:colId xmlns:a16="http://schemas.microsoft.com/office/drawing/2014/main" val="142559919"/>
                    </a:ext>
                  </a:extLst>
                </a:gridCol>
                <a:gridCol w="2532160">
                  <a:extLst>
                    <a:ext uri="{9D8B030D-6E8A-4147-A177-3AD203B41FA5}">
                      <a16:colId xmlns:a16="http://schemas.microsoft.com/office/drawing/2014/main" val="4002050837"/>
                    </a:ext>
                  </a:extLst>
                </a:gridCol>
              </a:tblGrid>
              <a:tr h="581448">
                <a:tc>
                  <a:txBody>
                    <a:bodyPr/>
                    <a:lstStyle/>
                    <a:p>
                      <a:pPr algn="ctr"/>
                      <a:r>
                        <a:rPr lang="en-GB" sz="1600">
                          <a:solidFill>
                            <a:srgbClr val="4A4A4A"/>
                          </a:solidFill>
                          <a:effectLst/>
                          <a:latin typeface="+mn-lt"/>
                        </a:rPr>
                        <a:t>Concept number</a:t>
                      </a:r>
                      <a:endParaRPr lang="en-GB" sz="1600">
                        <a:effectLst/>
                        <a:latin typeface="+mn-lt"/>
                      </a:endParaRPr>
                    </a:p>
                  </a:txBody>
                  <a:tcPr marL="19874" marR="19874" marT="19874" marB="19874" anchor="ctr">
                    <a:lnL w="9525" cap="flat" cmpd="sng" algn="ctr">
                      <a:solidFill>
                        <a:srgbClr val="4052D5"/>
                      </a:solidFill>
                      <a:prstDash val="solid"/>
                      <a:round/>
                      <a:headEnd type="none" w="med" len="med"/>
                      <a:tailEnd type="none" w="med" len="med"/>
                    </a:lnL>
                    <a:lnR w="12700" cap="flat" cmpd="sng" algn="ctr">
                      <a:solidFill>
                        <a:srgbClr val="A090EE"/>
                      </a:solidFill>
                      <a:prstDash val="solid"/>
                      <a:round/>
                      <a:headEnd type="none" w="med" len="med"/>
                      <a:tailEnd type="none" w="med" len="med"/>
                    </a:lnR>
                    <a:lnT w="9525" cap="flat" cmpd="sng" algn="ctr">
                      <a:solidFill>
                        <a:srgbClr val="4052D5"/>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600">
                          <a:solidFill>
                            <a:srgbClr val="4A4A4A"/>
                          </a:solidFill>
                          <a:effectLst/>
                          <a:latin typeface="+mn-lt"/>
                        </a:rPr>
                        <a:t>Instances</a:t>
                      </a:r>
                      <a:endParaRPr lang="en-GB" sz="1600">
                        <a:effectLst/>
                        <a:latin typeface="+mn-lt"/>
                      </a:endParaRPr>
                    </a:p>
                  </a:txBody>
                  <a:tcPr marL="19874" marR="19874" marT="19874" marB="19874" anchor="ctr">
                    <a:lnL w="12700" cap="flat" cmpd="sng" algn="ctr">
                      <a:solidFill>
                        <a:srgbClr val="A090EE"/>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A090EE"/>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600">
                          <a:solidFill>
                            <a:srgbClr val="4A4A4A"/>
                          </a:solidFill>
                          <a:effectLst/>
                          <a:latin typeface="+mn-lt"/>
                        </a:rPr>
                        <a:t>Minimal description</a:t>
                      </a:r>
                      <a:endParaRPr lang="en-GB" sz="1600">
                        <a:effectLst/>
                        <a:latin typeface="+mn-lt"/>
                      </a:endParaRPr>
                    </a:p>
                  </a:txBody>
                  <a:tcPr marL="19874" marR="19874" marT="19874" marB="19874" anchor="ctr">
                    <a:lnL w="9525" cap="flat" cmpd="sng" algn="ctr">
                      <a:solidFill>
                        <a:srgbClr val="96ADAD"/>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96ADAD"/>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extLst>
                  <a:ext uri="{0D108BD9-81ED-4DB2-BD59-A6C34878D82A}">
                    <a16:rowId xmlns:a16="http://schemas.microsoft.com/office/drawing/2014/main" val="2209060810"/>
                  </a:ext>
                </a:extLst>
              </a:tr>
              <a:tr h="989169">
                <a:tc>
                  <a:txBody>
                    <a:bodyPr/>
                    <a:lstStyle/>
                    <a:p>
                      <a:pPr algn="ctr"/>
                      <a:r>
                        <a:rPr lang="en-GB" sz="1600" dirty="0">
                          <a:solidFill>
                            <a:srgbClr val="4A4A4A"/>
                          </a:solidFill>
                          <a:effectLst/>
                          <a:latin typeface="+mn-lt"/>
                        </a:rPr>
                        <a:t>I</a:t>
                      </a:r>
                      <a:endParaRPr lang="en-GB" sz="1600" dirty="0">
                        <a:effectLst/>
                        <a:latin typeface="+mn-lt"/>
                      </a:endParaRPr>
                    </a:p>
                  </a:txBody>
                  <a:tcPr marL="19874" marR="19874" marT="19874" marB="19874" anchor="ctr">
                    <a:lnL w="9525" cap="flat" cmpd="sng" algn="ctr">
                      <a:solidFill>
                        <a:srgbClr val="96ADAD"/>
                      </a:solidFill>
                      <a:prstDash val="solid"/>
                      <a:round/>
                      <a:headEnd type="none" w="med" len="med"/>
                      <a:tailEnd type="none" w="med" len="med"/>
                    </a:lnL>
                    <a:lnR w="9525" cap="flat" cmpd="sng" algn="ctr">
                      <a:solidFill>
                        <a:srgbClr val="4A4A4A"/>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600">
                          <a:solidFill>
                            <a:srgbClr val="4A4A4A"/>
                          </a:solidFill>
                          <a:effectLst/>
                          <a:latin typeface="+mn-lt"/>
                        </a:rPr>
                        <a:t>not-a b c</a:t>
                      </a:r>
                      <a:endParaRPr lang="en-GB" sz="1600">
                        <a:effectLst/>
                        <a:latin typeface="+mn-lt"/>
                      </a:endParaRPr>
                    </a:p>
                    <a:p>
                      <a:pPr algn="ctr"/>
                      <a:r>
                        <a:rPr lang="en-GB" sz="1600">
                          <a:solidFill>
                            <a:srgbClr val="4A4A4A"/>
                          </a:solidFill>
                          <a:effectLst/>
                          <a:latin typeface="+mn-lt"/>
                        </a:rPr>
                        <a:t>not-a b not-c</a:t>
                      </a:r>
                      <a:endParaRPr lang="en-GB" sz="1600">
                        <a:effectLst/>
                        <a:latin typeface="+mn-lt"/>
                      </a:endParaRPr>
                    </a:p>
                    <a:p>
                      <a:pPr algn="ctr"/>
                      <a:r>
                        <a:rPr lang="en-GB" sz="1600">
                          <a:solidFill>
                            <a:srgbClr val="4A4A4A"/>
                          </a:solidFill>
                          <a:effectLst/>
                          <a:latin typeface="+mn-lt"/>
                        </a:rPr>
                        <a:t>not-a not-b c</a:t>
                      </a:r>
                      <a:endParaRPr lang="en-GB" sz="1600">
                        <a:effectLst/>
                        <a:latin typeface="+mn-lt"/>
                      </a:endParaRPr>
                    </a:p>
                    <a:p>
                      <a:pPr algn="ctr"/>
                      <a:r>
                        <a:rPr lang="en-GB" sz="1600">
                          <a:solidFill>
                            <a:srgbClr val="4A4A4A"/>
                          </a:solidFill>
                          <a:effectLst/>
                          <a:latin typeface="+mn-lt"/>
                        </a:rPr>
                        <a:t>not-a not-b not-c</a:t>
                      </a:r>
                      <a:endParaRPr lang="en-GB" sz="1600">
                        <a:effectLst/>
                        <a:latin typeface="+mn-lt"/>
                      </a:endParaRPr>
                    </a:p>
                  </a:txBody>
                  <a:tcPr marL="19874" marR="19874" marT="19874" marB="19874" anchor="ctr">
                    <a:lnL w="9525" cap="flat" cmpd="sng" algn="ctr">
                      <a:solidFill>
                        <a:srgbClr val="4A4A4A"/>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600" i="1">
                          <a:solidFill>
                            <a:srgbClr val="4A4A4A"/>
                          </a:solidFill>
                          <a:effectLst/>
                          <a:latin typeface="+mn-lt"/>
                        </a:rPr>
                        <a:t>not a</a:t>
                      </a:r>
                      <a:r>
                        <a:rPr lang="en-GB" sz="1600">
                          <a:solidFill>
                            <a:srgbClr val="4A4A4A"/>
                          </a:solidFill>
                          <a:effectLst/>
                          <a:latin typeface="+mn-lt"/>
                        </a:rPr>
                        <a:t> (1)</a:t>
                      </a:r>
                      <a:endParaRPr lang="en-GB" sz="1600">
                        <a:effectLst/>
                        <a:latin typeface="+mn-lt"/>
                      </a:endParaRPr>
                    </a:p>
                  </a:txBody>
                  <a:tcPr marL="19874" marR="19874" marT="19874" marB="19874" anchor="ctr">
                    <a:lnL w="9525" cap="flat" cmpd="sng" algn="ctr">
                      <a:solidFill>
                        <a:srgbClr val="96ADAD"/>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extLst>
                  <a:ext uri="{0D108BD9-81ED-4DB2-BD59-A6C34878D82A}">
                    <a16:rowId xmlns:a16="http://schemas.microsoft.com/office/drawing/2014/main" val="843611232"/>
                  </a:ext>
                </a:extLst>
              </a:tr>
              <a:tr h="989169">
                <a:tc>
                  <a:txBody>
                    <a:bodyPr/>
                    <a:lstStyle/>
                    <a:p>
                      <a:pPr algn="ctr"/>
                      <a:r>
                        <a:rPr lang="en-GB" sz="1600">
                          <a:solidFill>
                            <a:srgbClr val="4A4A4A"/>
                          </a:solidFill>
                          <a:effectLst/>
                          <a:latin typeface="+mn-lt"/>
                        </a:rPr>
                        <a:t>II</a:t>
                      </a:r>
                      <a:endParaRPr lang="en-GB" sz="1600">
                        <a:effectLst/>
                        <a:latin typeface="+mn-lt"/>
                      </a:endParaRPr>
                    </a:p>
                  </a:txBody>
                  <a:tcPr marL="19874" marR="19874" marT="19874" marB="19874" anchor="ctr">
                    <a:lnL w="9525" cap="flat" cmpd="sng" algn="ctr">
                      <a:solidFill>
                        <a:srgbClr val="96ADAD"/>
                      </a:solidFill>
                      <a:prstDash val="solid"/>
                      <a:round/>
                      <a:headEnd type="none" w="med" len="med"/>
                      <a:tailEnd type="none" w="med" len="med"/>
                    </a:lnL>
                    <a:lnR w="9525" cap="flat" cmpd="sng" algn="ctr">
                      <a:solidFill>
                        <a:srgbClr val="4A4A4A"/>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600">
                          <a:solidFill>
                            <a:srgbClr val="4A4A4A"/>
                          </a:solidFill>
                          <a:effectLst/>
                          <a:latin typeface="+mn-lt"/>
                        </a:rPr>
                        <a:t>a b c</a:t>
                      </a:r>
                      <a:endParaRPr lang="en-GB" sz="1600">
                        <a:effectLst/>
                        <a:latin typeface="+mn-lt"/>
                      </a:endParaRPr>
                    </a:p>
                    <a:p>
                      <a:pPr algn="ctr"/>
                      <a:r>
                        <a:rPr lang="en-GB" sz="1600">
                          <a:solidFill>
                            <a:srgbClr val="4A4A4A"/>
                          </a:solidFill>
                          <a:effectLst/>
                          <a:latin typeface="+mn-lt"/>
                        </a:rPr>
                        <a:t>a b not-c</a:t>
                      </a:r>
                      <a:endParaRPr lang="en-GB" sz="1600">
                        <a:effectLst/>
                        <a:latin typeface="+mn-lt"/>
                      </a:endParaRPr>
                    </a:p>
                    <a:p>
                      <a:pPr algn="ctr"/>
                      <a:r>
                        <a:rPr lang="en-GB" sz="1600">
                          <a:solidFill>
                            <a:srgbClr val="4A4A4A"/>
                          </a:solidFill>
                          <a:effectLst/>
                          <a:latin typeface="+mn-lt"/>
                        </a:rPr>
                        <a:t>not-a not-b c</a:t>
                      </a:r>
                      <a:endParaRPr lang="en-GB" sz="1600">
                        <a:effectLst/>
                        <a:latin typeface="+mn-lt"/>
                      </a:endParaRPr>
                    </a:p>
                    <a:p>
                      <a:pPr algn="ctr"/>
                      <a:r>
                        <a:rPr lang="en-GB" sz="1600">
                          <a:solidFill>
                            <a:srgbClr val="4A4A4A"/>
                          </a:solidFill>
                          <a:effectLst/>
                          <a:latin typeface="+mn-lt"/>
                        </a:rPr>
                        <a:t>not-a not-b not-c</a:t>
                      </a:r>
                      <a:endParaRPr lang="en-GB" sz="1600">
                        <a:effectLst/>
                        <a:latin typeface="+mn-lt"/>
                      </a:endParaRPr>
                    </a:p>
                  </a:txBody>
                  <a:tcPr marL="19874" marR="19874" marT="19874" marB="19874" anchor="ctr">
                    <a:lnL w="9525" cap="flat" cmpd="sng" algn="ctr">
                      <a:solidFill>
                        <a:srgbClr val="4A4A4A"/>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600" i="1">
                          <a:solidFill>
                            <a:srgbClr val="4A4A4A"/>
                          </a:solidFill>
                          <a:effectLst/>
                          <a:latin typeface="+mn-lt"/>
                        </a:rPr>
                        <a:t>(a and b) or (not a and not b)</a:t>
                      </a:r>
                      <a:r>
                        <a:rPr lang="en-GB" sz="1600">
                          <a:solidFill>
                            <a:srgbClr val="4A4A4A"/>
                          </a:solidFill>
                          <a:effectLst/>
                          <a:latin typeface="+mn-lt"/>
                        </a:rPr>
                        <a:t> (4)</a:t>
                      </a:r>
                      <a:endParaRPr lang="en-GB" sz="1600">
                        <a:effectLst/>
                        <a:latin typeface="+mn-lt"/>
                      </a:endParaRPr>
                    </a:p>
                  </a:txBody>
                  <a:tcPr marL="19874" marR="19874" marT="19874" marB="19874" anchor="ctr">
                    <a:lnL w="9525" cap="flat" cmpd="sng" algn="ctr">
                      <a:solidFill>
                        <a:srgbClr val="96ADAD"/>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extLst>
                  <a:ext uri="{0D108BD9-81ED-4DB2-BD59-A6C34878D82A}">
                    <a16:rowId xmlns:a16="http://schemas.microsoft.com/office/drawing/2014/main" val="2987922798"/>
                  </a:ext>
                </a:extLst>
              </a:tr>
              <a:tr h="989169">
                <a:tc>
                  <a:txBody>
                    <a:bodyPr/>
                    <a:lstStyle/>
                    <a:p>
                      <a:pPr algn="ctr"/>
                      <a:r>
                        <a:rPr lang="en-GB" sz="1600">
                          <a:solidFill>
                            <a:srgbClr val="4A4A4A"/>
                          </a:solidFill>
                          <a:effectLst/>
                          <a:latin typeface="+mn-lt"/>
                        </a:rPr>
                        <a:t>III</a:t>
                      </a:r>
                      <a:endParaRPr lang="en-GB" sz="1600">
                        <a:effectLst/>
                        <a:latin typeface="+mn-lt"/>
                      </a:endParaRPr>
                    </a:p>
                  </a:txBody>
                  <a:tcPr marL="19874" marR="19874" marT="19874" marB="19874" anchor="ctr">
                    <a:lnL w="9525" cap="flat" cmpd="sng" algn="ctr">
                      <a:solidFill>
                        <a:srgbClr val="96ADAD"/>
                      </a:solidFill>
                      <a:prstDash val="solid"/>
                      <a:round/>
                      <a:headEnd type="none" w="med" len="med"/>
                      <a:tailEnd type="none" w="med" len="med"/>
                    </a:lnL>
                    <a:lnR w="9525" cap="flat" cmpd="sng" algn="ctr">
                      <a:solidFill>
                        <a:srgbClr val="4A4A4A"/>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600">
                          <a:solidFill>
                            <a:srgbClr val="4A4A4A"/>
                          </a:solidFill>
                          <a:effectLst/>
                          <a:latin typeface="+mn-lt"/>
                        </a:rPr>
                        <a:t>a not-b c</a:t>
                      </a:r>
                      <a:endParaRPr lang="en-GB" sz="1600">
                        <a:effectLst/>
                        <a:latin typeface="+mn-lt"/>
                      </a:endParaRPr>
                    </a:p>
                    <a:p>
                      <a:pPr algn="ctr"/>
                      <a:r>
                        <a:rPr lang="en-GB" sz="1600">
                          <a:solidFill>
                            <a:srgbClr val="4A4A4A"/>
                          </a:solidFill>
                          <a:effectLst/>
                          <a:latin typeface="+mn-lt"/>
                        </a:rPr>
                        <a:t>not-a b not-c</a:t>
                      </a:r>
                      <a:endParaRPr lang="en-GB" sz="1600">
                        <a:effectLst/>
                        <a:latin typeface="+mn-lt"/>
                      </a:endParaRPr>
                    </a:p>
                    <a:p>
                      <a:pPr algn="ctr"/>
                      <a:r>
                        <a:rPr lang="en-GB" sz="1600">
                          <a:solidFill>
                            <a:srgbClr val="4A4A4A"/>
                          </a:solidFill>
                          <a:effectLst/>
                          <a:latin typeface="+mn-lt"/>
                        </a:rPr>
                        <a:t>not-a not-b c</a:t>
                      </a:r>
                      <a:endParaRPr lang="en-GB" sz="1600">
                        <a:effectLst/>
                        <a:latin typeface="+mn-lt"/>
                      </a:endParaRPr>
                    </a:p>
                    <a:p>
                      <a:pPr algn="ctr"/>
                      <a:r>
                        <a:rPr lang="en-GB" sz="1600">
                          <a:solidFill>
                            <a:srgbClr val="4A4A4A"/>
                          </a:solidFill>
                          <a:effectLst/>
                          <a:latin typeface="+mn-lt"/>
                        </a:rPr>
                        <a:t>not-a not-b not-c</a:t>
                      </a:r>
                      <a:endParaRPr lang="en-GB" sz="1600">
                        <a:effectLst/>
                        <a:latin typeface="+mn-lt"/>
                      </a:endParaRPr>
                    </a:p>
                  </a:txBody>
                  <a:tcPr marL="19874" marR="19874" marT="19874" marB="19874" anchor="ctr">
                    <a:lnL w="9525" cap="flat" cmpd="sng" algn="ctr">
                      <a:solidFill>
                        <a:srgbClr val="4A4A4A"/>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600" i="1">
                          <a:solidFill>
                            <a:srgbClr val="4A4A4A"/>
                          </a:solidFill>
                          <a:effectLst/>
                          <a:latin typeface="+mn-lt"/>
                        </a:rPr>
                        <a:t>(not a and not c) or (not b and c)</a:t>
                      </a:r>
                      <a:r>
                        <a:rPr lang="en-GB" sz="1600">
                          <a:solidFill>
                            <a:srgbClr val="4A4A4A"/>
                          </a:solidFill>
                          <a:effectLst/>
                          <a:latin typeface="+mn-lt"/>
                        </a:rPr>
                        <a:t> (4)</a:t>
                      </a:r>
                      <a:endParaRPr lang="en-GB" sz="1600">
                        <a:effectLst/>
                        <a:latin typeface="+mn-lt"/>
                      </a:endParaRPr>
                    </a:p>
                  </a:txBody>
                  <a:tcPr marL="19874" marR="19874" marT="19874" marB="19874" anchor="ctr">
                    <a:lnL w="9525" cap="flat" cmpd="sng" algn="ctr">
                      <a:solidFill>
                        <a:srgbClr val="96ADAD"/>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extLst>
                  <a:ext uri="{0D108BD9-81ED-4DB2-BD59-A6C34878D82A}">
                    <a16:rowId xmlns:a16="http://schemas.microsoft.com/office/drawing/2014/main" val="2230383405"/>
                  </a:ext>
                </a:extLst>
              </a:tr>
              <a:tr h="989169">
                <a:tc>
                  <a:txBody>
                    <a:bodyPr/>
                    <a:lstStyle/>
                    <a:p>
                      <a:pPr algn="ctr"/>
                      <a:r>
                        <a:rPr lang="en-GB" sz="1600">
                          <a:solidFill>
                            <a:srgbClr val="4A4A4A"/>
                          </a:solidFill>
                          <a:effectLst/>
                          <a:latin typeface="+mn-lt"/>
                        </a:rPr>
                        <a:t>IV</a:t>
                      </a:r>
                      <a:endParaRPr lang="en-GB" sz="1600">
                        <a:effectLst/>
                        <a:latin typeface="+mn-lt"/>
                      </a:endParaRPr>
                    </a:p>
                  </a:txBody>
                  <a:tcPr marL="19874" marR="19874" marT="19874" marB="19874" anchor="ctr">
                    <a:lnL w="9525" cap="flat" cmpd="sng" algn="ctr">
                      <a:solidFill>
                        <a:srgbClr val="96ADAD"/>
                      </a:solidFill>
                      <a:prstDash val="solid"/>
                      <a:round/>
                      <a:headEnd type="none" w="med" len="med"/>
                      <a:tailEnd type="none" w="med" len="med"/>
                    </a:lnL>
                    <a:lnR w="9525" cap="flat" cmpd="sng" algn="ctr">
                      <a:solidFill>
                        <a:srgbClr val="4A4A4A"/>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600" dirty="0">
                          <a:solidFill>
                            <a:srgbClr val="4A4A4A"/>
                          </a:solidFill>
                          <a:effectLst/>
                          <a:latin typeface="+mn-lt"/>
                        </a:rPr>
                        <a:t>a not-b not-c</a:t>
                      </a:r>
                      <a:endParaRPr lang="en-GB" sz="1600" dirty="0">
                        <a:effectLst/>
                        <a:latin typeface="+mn-lt"/>
                      </a:endParaRPr>
                    </a:p>
                    <a:p>
                      <a:pPr algn="ctr"/>
                      <a:r>
                        <a:rPr lang="en-GB" sz="1600" dirty="0">
                          <a:solidFill>
                            <a:srgbClr val="4A4A4A"/>
                          </a:solidFill>
                          <a:effectLst/>
                          <a:latin typeface="+mn-lt"/>
                        </a:rPr>
                        <a:t>not-a b not-c</a:t>
                      </a:r>
                      <a:endParaRPr lang="en-GB" sz="1600" dirty="0">
                        <a:effectLst/>
                        <a:latin typeface="+mn-lt"/>
                      </a:endParaRPr>
                    </a:p>
                    <a:p>
                      <a:pPr algn="ctr"/>
                      <a:r>
                        <a:rPr lang="en-GB" sz="1600" dirty="0">
                          <a:solidFill>
                            <a:srgbClr val="4A4A4A"/>
                          </a:solidFill>
                          <a:effectLst/>
                          <a:latin typeface="+mn-lt"/>
                        </a:rPr>
                        <a:t>not-a not-b c</a:t>
                      </a:r>
                      <a:endParaRPr lang="en-GB" sz="1600" dirty="0">
                        <a:effectLst/>
                        <a:latin typeface="+mn-lt"/>
                      </a:endParaRPr>
                    </a:p>
                    <a:p>
                      <a:pPr algn="ctr"/>
                      <a:r>
                        <a:rPr lang="en-GB" sz="1600" dirty="0">
                          <a:solidFill>
                            <a:srgbClr val="4A4A4A"/>
                          </a:solidFill>
                          <a:effectLst/>
                          <a:latin typeface="+mn-lt"/>
                        </a:rPr>
                        <a:t>not-a not-b not-c</a:t>
                      </a:r>
                      <a:endParaRPr lang="en-GB" sz="1600" dirty="0">
                        <a:effectLst/>
                        <a:latin typeface="+mn-lt"/>
                      </a:endParaRPr>
                    </a:p>
                  </a:txBody>
                  <a:tcPr marL="19874" marR="19874" marT="19874" marB="19874" anchor="ctr">
                    <a:lnL w="9525" cap="flat" cmpd="sng" algn="ctr">
                      <a:solidFill>
                        <a:srgbClr val="4A4A4A"/>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600" i="1">
                          <a:solidFill>
                            <a:srgbClr val="4A4A4A"/>
                          </a:solidFill>
                          <a:effectLst/>
                          <a:latin typeface="+mn-lt"/>
                        </a:rPr>
                        <a:t>(not c or (not a and not b)) and (not a or not b)</a:t>
                      </a:r>
                      <a:r>
                        <a:rPr lang="en-GB" sz="1600">
                          <a:solidFill>
                            <a:srgbClr val="4A4A4A"/>
                          </a:solidFill>
                          <a:effectLst/>
                          <a:latin typeface="+mn-lt"/>
                        </a:rPr>
                        <a:t> (5)</a:t>
                      </a:r>
                      <a:endParaRPr lang="en-GB" sz="1600">
                        <a:effectLst/>
                        <a:latin typeface="+mn-lt"/>
                      </a:endParaRPr>
                    </a:p>
                  </a:txBody>
                  <a:tcPr marL="19874" marR="19874" marT="19874" marB="19874" anchor="ctr">
                    <a:lnL w="9525" cap="flat" cmpd="sng" algn="ctr">
                      <a:solidFill>
                        <a:srgbClr val="96ADAD"/>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extLst>
                  <a:ext uri="{0D108BD9-81ED-4DB2-BD59-A6C34878D82A}">
                    <a16:rowId xmlns:a16="http://schemas.microsoft.com/office/drawing/2014/main" val="2467374636"/>
                  </a:ext>
                </a:extLst>
              </a:tr>
              <a:tr h="989169">
                <a:tc>
                  <a:txBody>
                    <a:bodyPr/>
                    <a:lstStyle/>
                    <a:p>
                      <a:pPr algn="ctr"/>
                      <a:r>
                        <a:rPr lang="en-GB" sz="1600">
                          <a:solidFill>
                            <a:srgbClr val="4A4A4A"/>
                          </a:solidFill>
                          <a:effectLst/>
                          <a:latin typeface="+mn-lt"/>
                        </a:rPr>
                        <a:t>V</a:t>
                      </a:r>
                      <a:endParaRPr lang="en-GB" sz="1600">
                        <a:effectLst/>
                        <a:latin typeface="+mn-lt"/>
                      </a:endParaRPr>
                    </a:p>
                  </a:txBody>
                  <a:tcPr marL="19874" marR="19874" marT="19874" marB="19874" anchor="ctr">
                    <a:lnL w="9525" cap="flat" cmpd="sng" algn="ctr">
                      <a:solidFill>
                        <a:srgbClr val="96ADAD"/>
                      </a:solidFill>
                      <a:prstDash val="solid"/>
                      <a:round/>
                      <a:headEnd type="none" w="med" len="med"/>
                      <a:tailEnd type="none" w="med" len="med"/>
                    </a:lnL>
                    <a:lnR w="9525" cap="flat" cmpd="sng" algn="ctr">
                      <a:solidFill>
                        <a:srgbClr val="4A4A4A"/>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600">
                          <a:solidFill>
                            <a:srgbClr val="4A4A4A"/>
                          </a:solidFill>
                          <a:effectLst/>
                          <a:latin typeface="+mn-lt"/>
                        </a:rPr>
                        <a:t>a b c</a:t>
                      </a:r>
                      <a:endParaRPr lang="en-GB" sz="1600">
                        <a:effectLst/>
                        <a:latin typeface="+mn-lt"/>
                      </a:endParaRPr>
                    </a:p>
                    <a:p>
                      <a:pPr algn="ctr"/>
                      <a:r>
                        <a:rPr lang="en-GB" sz="1600">
                          <a:solidFill>
                            <a:srgbClr val="4A4A4A"/>
                          </a:solidFill>
                          <a:effectLst/>
                          <a:latin typeface="+mn-lt"/>
                        </a:rPr>
                        <a:t>not-a b not-c</a:t>
                      </a:r>
                      <a:endParaRPr lang="en-GB" sz="1600">
                        <a:effectLst/>
                        <a:latin typeface="+mn-lt"/>
                      </a:endParaRPr>
                    </a:p>
                    <a:p>
                      <a:pPr algn="ctr"/>
                      <a:r>
                        <a:rPr lang="en-GB" sz="1600">
                          <a:solidFill>
                            <a:srgbClr val="4A4A4A"/>
                          </a:solidFill>
                          <a:effectLst/>
                          <a:latin typeface="+mn-lt"/>
                        </a:rPr>
                        <a:t>not-a not-b c</a:t>
                      </a:r>
                      <a:endParaRPr lang="en-GB" sz="1600">
                        <a:effectLst/>
                        <a:latin typeface="+mn-lt"/>
                      </a:endParaRPr>
                    </a:p>
                    <a:p>
                      <a:pPr algn="ctr"/>
                      <a:r>
                        <a:rPr lang="en-GB" sz="1600">
                          <a:solidFill>
                            <a:srgbClr val="4A4A4A"/>
                          </a:solidFill>
                          <a:effectLst/>
                          <a:latin typeface="+mn-lt"/>
                        </a:rPr>
                        <a:t>not-a not-b not-c</a:t>
                      </a:r>
                      <a:endParaRPr lang="en-GB" sz="1600">
                        <a:effectLst/>
                        <a:latin typeface="+mn-lt"/>
                      </a:endParaRPr>
                    </a:p>
                  </a:txBody>
                  <a:tcPr marL="19874" marR="19874" marT="19874" marB="19874" anchor="ctr">
                    <a:lnL w="9525" cap="flat" cmpd="sng" algn="ctr">
                      <a:solidFill>
                        <a:srgbClr val="4A4A4A"/>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tc>
                  <a:txBody>
                    <a:bodyPr/>
                    <a:lstStyle/>
                    <a:p>
                      <a:pPr algn="ctr"/>
                      <a:r>
                        <a:rPr lang="en-GB" sz="1600" i="1">
                          <a:solidFill>
                            <a:srgbClr val="4A4A4A"/>
                          </a:solidFill>
                          <a:effectLst/>
                          <a:latin typeface="+mn-lt"/>
                        </a:rPr>
                        <a:t>(not a and not (b and c)) or (a and (b and c))</a:t>
                      </a:r>
                      <a:r>
                        <a:rPr lang="en-GB" sz="1600">
                          <a:solidFill>
                            <a:srgbClr val="4A4A4A"/>
                          </a:solidFill>
                          <a:effectLst/>
                          <a:latin typeface="+mn-lt"/>
                        </a:rPr>
                        <a:t> (6)</a:t>
                      </a:r>
                      <a:endParaRPr lang="en-GB" sz="1600">
                        <a:effectLst/>
                        <a:latin typeface="+mn-lt"/>
                      </a:endParaRPr>
                    </a:p>
                  </a:txBody>
                  <a:tcPr marL="19874" marR="19874" marT="19874" marB="19874" anchor="ctr">
                    <a:lnL w="9525" cap="flat" cmpd="sng" algn="ctr">
                      <a:solidFill>
                        <a:srgbClr val="96ADAD"/>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4A4A4A"/>
                      </a:solidFill>
                      <a:prstDash val="solid"/>
                      <a:round/>
                      <a:headEnd type="none" w="med" len="med"/>
                      <a:tailEnd type="none" w="med" len="med"/>
                    </a:lnB>
                  </a:tcPr>
                </a:tc>
                <a:extLst>
                  <a:ext uri="{0D108BD9-81ED-4DB2-BD59-A6C34878D82A}">
                    <a16:rowId xmlns:a16="http://schemas.microsoft.com/office/drawing/2014/main" val="3376747453"/>
                  </a:ext>
                </a:extLst>
              </a:tr>
              <a:tr h="1330705">
                <a:tc>
                  <a:txBody>
                    <a:bodyPr/>
                    <a:lstStyle/>
                    <a:p>
                      <a:pPr algn="ctr"/>
                      <a:r>
                        <a:rPr lang="en-GB" sz="1600">
                          <a:solidFill>
                            <a:srgbClr val="4A4A4A"/>
                          </a:solidFill>
                          <a:effectLst/>
                          <a:latin typeface="+mn-lt"/>
                        </a:rPr>
                        <a:t>VI</a:t>
                      </a:r>
                      <a:endParaRPr lang="en-GB" sz="1600">
                        <a:effectLst/>
                        <a:latin typeface="+mn-lt"/>
                      </a:endParaRPr>
                    </a:p>
                  </a:txBody>
                  <a:tcPr marL="19874" marR="19874" marT="19874" marB="19874" anchor="ctr">
                    <a:lnL w="9525" cap="flat" cmpd="sng" algn="ctr">
                      <a:solidFill>
                        <a:srgbClr val="96ADAD"/>
                      </a:solidFill>
                      <a:prstDash val="solid"/>
                      <a:round/>
                      <a:headEnd type="none" w="med" len="med"/>
                      <a:tailEnd type="none" w="med" len="med"/>
                    </a:lnL>
                    <a:lnR w="9525" cap="flat" cmpd="sng" algn="ctr">
                      <a:solidFill>
                        <a:srgbClr val="4A4A4A"/>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96ADAD"/>
                      </a:solidFill>
                      <a:prstDash val="solid"/>
                      <a:round/>
                      <a:headEnd type="none" w="med" len="med"/>
                      <a:tailEnd type="none" w="med" len="med"/>
                    </a:lnB>
                  </a:tcPr>
                </a:tc>
                <a:tc>
                  <a:txBody>
                    <a:bodyPr/>
                    <a:lstStyle/>
                    <a:p>
                      <a:pPr algn="ctr"/>
                      <a:r>
                        <a:rPr lang="en-GB" sz="1600">
                          <a:solidFill>
                            <a:srgbClr val="4A4A4A"/>
                          </a:solidFill>
                          <a:effectLst/>
                          <a:latin typeface="+mn-lt"/>
                        </a:rPr>
                        <a:t>a b not-c</a:t>
                      </a:r>
                      <a:endParaRPr lang="en-GB" sz="1600">
                        <a:effectLst/>
                        <a:latin typeface="+mn-lt"/>
                      </a:endParaRPr>
                    </a:p>
                    <a:p>
                      <a:pPr algn="ctr"/>
                      <a:r>
                        <a:rPr lang="en-GB" sz="1600">
                          <a:solidFill>
                            <a:srgbClr val="4A4A4A"/>
                          </a:solidFill>
                          <a:effectLst/>
                          <a:latin typeface="+mn-lt"/>
                        </a:rPr>
                        <a:t>a not-b c</a:t>
                      </a:r>
                      <a:endParaRPr lang="en-GB" sz="1600">
                        <a:effectLst/>
                        <a:latin typeface="+mn-lt"/>
                      </a:endParaRPr>
                    </a:p>
                    <a:p>
                      <a:pPr algn="ctr"/>
                      <a:r>
                        <a:rPr lang="en-GB" sz="1600">
                          <a:solidFill>
                            <a:srgbClr val="4A4A4A"/>
                          </a:solidFill>
                          <a:effectLst/>
                          <a:latin typeface="+mn-lt"/>
                        </a:rPr>
                        <a:t>not-a b c</a:t>
                      </a:r>
                      <a:endParaRPr lang="en-GB" sz="1600">
                        <a:effectLst/>
                        <a:latin typeface="+mn-lt"/>
                      </a:endParaRPr>
                    </a:p>
                    <a:p>
                      <a:pPr algn="ctr"/>
                      <a:r>
                        <a:rPr lang="en-GB" sz="1600">
                          <a:solidFill>
                            <a:srgbClr val="4A4A4A"/>
                          </a:solidFill>
                          <a:effectLst/>
                          <a:latin typeface="+mn-lt"/>
                        </a:rPr>
                        <a:t>not-a not-b not-c</a:t>
                      </a:r>
                      <a:endParaRPr lang="en-GB" sz="1600">
                        <a:effectLst/>
                        <a:latin typeface="+mn-lt"/>
                      </a:endParaRPr>
                    </a:p>
                  </a:txBody>
                  <a:tcPr marL="19874" marR="19874" marT="19874" marB="19874" anchor="ctr">
                    <a:lnL w="9525" cap="flat" cmpd="sng" algn="ctr">
                      <a:solidFill>
                        <a:srgbClr val="4A4A4A"/>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96ADAD"/>
                      </a:solidFill>
                      <a:prstDash val="solid"/>
                      <a:round/>
                      <a:headEnd type="none" w="med" len="med"/>
                      <a:tailEnd type="none" w="med" len="med"/>
                    </a:lnB>
                  </a:tcPr>
                </a:tc>
                <a:tc>
                  <a:txBody>
                    <a:bodyPr/>
                    <a:lstStyle/>
                    <a:p>
                      <a:pPr algn="ctr"/>
                      <a:r>
                        <a:rPr lang="en-GB" sz="1600" dirty="0">
                          <a:solidFill>
                            <a:srgbClr val="4A4A4A"/>
                          </a:solidFill>
                          <a:effectLst/>
                          <a:latin typeface="+mn-lt"/>
                        </a:rPr>
                        <a:t>(a and ((not b and c) or (b and not c))) or</a:t>
                      </a:r>
                      <a:endParaRPr lang="en-GB" sz="1600" dirty="0">
                        <a:effectLst/>
                        <a:latin typeface="+mn-lt"/>
                      </a:endParaRPr>
                    </a:p>
                    <a:p>
                      <a:pPr algn="ctr"/>
                      <a:r>
                        <a:rPr lang="en-GB" sz="1600" dirty="0">
                          <a:solidFill>
                            <a:srgbClr val="4A4A4A"/>
                          </a:solidFill>
                          <a:effectLst/>
                          <a:latin typeface="+mn-lt"/>
                        </a:rPr>
                        <a:t>(not a and ((not b and not c) or (b and c))) (10)</a:t>
                      </a:r>
                      <a:endParaRPr lang="en-GB" sz="1600" dirty="0">
                        <a:effectLst/>
                        <a:latin typeface="+mn-lt"/>
                      </a:endParaRPr>
                    </a:p>
                  </a:txBody>
                  <a:tcPr marL="19874" marR="19874" marT="19874" marB="19874" anchor="ctr">
                    <a:lnL w="9525" cap="flat" cmpd="sng" algn="ctr">
                      <a:solidFill>
                        <a:srgbClr val="96ADAD"/>
                      </a:solidFill>
                      <a:prstDash val="solid"/>
                      <a:round/>
                      <a:headEnd type="none" w="med" len="med"/>
                      <a:tailEnd type="none" w="med" len="med"/>
                    </a:lnL>
                    <a:lnR w="9525" cap="flat" cmpd="sng" algn="ctr">
                      <a:solidFill>
                        <a:srgbClr val="96ADAD"/>
                      </a:solidFill>
                      <a:prstDash val="solid"/>
                      <a:round/>
                      <a:headEnd type="none" w="med" len="med"/>
                      <a:tailEnd type="none" w="med" len="med"/>
                    </a:lnR>
                    <a:lnT w="9525" cap="flat" cmpd="sng" algn="ctr">
                      <a:solidFill>
                        <a:srgbClr val="4A4A4A"/>
                      </a:solidFill>
                      <a:prstDash val="solid"/>
                      <a:round/>
                      <a:headEnd type="none" w="med" len="med"/>
                      <a:tailEnd type="none" w="med" len="med"/>
                    </a:lnT>
                    <a:lnB w="9525" cap="flat" cmpd="sng" algn="ctr">
                      <a:solidFill>
                        <a:srgbClr val="96ADAD"/>
                      </a:solidFill>
                      <a:prstDash val="solid"/>
                      <a:round/>
                      <a:headEnd type="none" w="med" len="med"/>
                      <a:tailEnd type="none" w="med" len="med"/>
                    </a:lnB>
                  </a:tcPr>
                </a:tc>
                <a:extLst>
                  <a:ext uri="{0D108BD9-81ED-4DB2-BD59-A6C34878D82A}">
                    <a16:rowId xmlns:a16="http://schemas.microsoft.com/office/drawing/2014/main" val="2615087697"/>
                  </a:ext>
                </a:extLst>
              </a:tr>
            </a:tbl>
          </a:graphicData>
        </a:graphic>
      </p:graphicFrame>
      <p:pic>
        <p:nvPicPr>
          <p:cNvPr id="4" name="Picture 3">
            <a:extLst>
              <a:ext uri="{FF2B5EF4-FFF2-40B4-BE49-F238E27FC236}">
                <a16:creationId xmlns:a16="http://schemas.microsoft.com/office/drawing/2014/main" id="{82F6932C-2D44-F473-8AC3-0054A787FC80}"/>
              </a:ext>
            </a:extLst>
          </p:cNvPr>
          <p:cNvPicPr>
            <a:picLocks noChangeAspect="1"/>
          </p:cNvPicPr>
          <p:nvPr/>
        </p:nvPicPr>
        <p:blipFill>
          <a:blip r:embed="rId3"/>
          <a:stretch>
            <a:fillRect/>
          </a:stretch>
        </p:blipFill>
        <p:spPr>
          <a:xfrm>
            <a:off x="366247" y="2033493"/>
            <a:ext cx="3844912" cy="2791013"/>
          </a:xfrm>
          <a:prstGeom prst="rect">
            <a:avLst/>
          </a:prstGeom>
        </p:spPr>
      </p:pic>
    </p:spTree>
    <p:extLst>
      <p:ext uri="{BB962C8B-B14F-4D97-AF65-F5344CB8AC3E}">
        <p14:creationId xmlns:p14="http://schemas.microsoft.com/office/powerpoint/2010/main" val="65923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19457-F4BB-4B96-AD4B-3C0F7145D1B6}"/>
              </a:ext>
            </a:extLst>
          </p:cNvPr>
          <p:cNvSpPr>
            <a:spLocks noGrp="1"/>
          </p:cNvSpPr>
          <p:nvPr>
            <p:ph idx="1"/>
          </p:nvPr>
        </p:nvSpPr>
        <p:spPr>
          <a:xfrm>
            <a:off x="1" y="1171281"/>
            <a:ext cx="12191999" cy="2157719"/>
          </a:xfrm>
        </p:spPr>
        <p:txBody>
          <a:bodyPr>
            <a:normAutofit/>
          </a:bodyPr>
          <a:lstStyle/>
          <a:p>
            <a:r>
              <a:rPr lang="en-GB" dirty="0"/>
              <a:t>Consider an arbitrary Boolean concept defined by P positive examples over D binary features.</a:t>
            </a:r>
          </a:p>
          <a:p>
            <a:r>
              <a:rPr lang="en-GB" dirty="0"/>
              <a:t>For Shepard types D=3 and P=4. </a:t>
            </a:r>
          </a:p>
          <a:p>
            <a:r>
              <a:rPr lang="en-GB" dirty="0"/>
              <a:t>Feldman studies 76 Boolean concepts.</a:t>
            </a:r>
            <a:endParaRPr lang="en-GB" dirty="0">
              <a:solidFill>
                <a:srgbClr val="FF0000"/>
              </a:solidFill>
            </a:endParaRPr>
          </a:p>
        </p:txBody>
      </p:sp>
      <p:sp>
        <p:nvSpPr>
          <p:cNvPr id="3" name="TextBox 2">
            <a:extLst>
              <a:ext uri="{FF2B5EF4-FFF2-40B4-BE49-F238E27FC236}">
                <a16:creationId xmlns:a16="http://schemas.microsoft.com/office/drawing/2014/main" id="{FF99CC27-5A04-C506-DF5E-E92D619ADCA8}"/>
              </a:ext>
            </a:extLst>
          </p:cNvPr>
          <p:cNvSpPr txBox="1"/>
          <p:nvPr/>
        </p:nvSpPr>
        <p:spPr>
          <a:xfrm>
            <a:off x="4832512" y="212209"/>
            <a:ext cx="2206245" cy="523220"/>
          </a:xfrm>
          <a:prstGeom prst="rect">
            <a:avLst/>
          </a:prstGeom>
          <a:noFill/>
        </p:spPr>
        <p:txBody>
          <a:bodyPr wrap="none" rtlCol="0">
            <a:spAutoFit/>
          </a:bodyPr>
          <a:lstStyle/>
          <a:p>
            <a:r>
              <a:rPr lang="en-PL" sz="2800" b="1" dirty="0"/>
              <a:t>New Data Set</a:t>
            </a:r>
          </a:p>
        </p:txBody>
      </p:sp>
      <p:pic>
        <p:nvPicPr>
          <p:cNvPr id="4" name="Picture 3">
            <a:extLst>
              <a:ext uri="{FF2B5EF4-FFF2-40B4-BE49-F238E27FC236}">
                <a16:creationId xmlns:a16="http://schemas.microsoft.com/office/drawing/2014/main" id="{3DC26F99-0334-AA3E-AF4D-E90B8CE65DE6}"/>
              </a:ext>
            </a:extLst>
          </p:cNvPr>
          <p:cNvPicPr>
            <a:picLocks noChangeAspect="1"/>
          </p:cNvPicPr>
          <p:nvPr/>
        </p:nvPicPr>
        <p:blipFill>
          <a:blip r:embed="rId3"/>
          <a:stretch>
            <a:fillRect/>
          </a:stretch>
        </p:blipFill>
        <p:spPr>
          <a:xfrm>
            <a:off x="7108991" y="3048000"/>
            <a:ext cx="5083009" cy="3810000"/>
          </a:xfrm>
          <a:prstGeom prst="rect">
            <a:avLst/>
          </a:prstGeom>
        </p:spPr>
      </p:pic>
      <p:sp>
        <p:nvSpPr>
          <p:cNvPr id="8" name="TextBox 7">
            <a:extLst>
              <a:ext uri="{FF2B5EF4-FFF2-40B4-BE49-F238E27FC236}">
                <a16:creationId xmlns:a16="http://schemas.microsoft.com/office/drawing/2014/main" id="{68197187-7300-1BEE-758F-5686FC404017}"/>
              </a:ext>
            </a:extLst>
          </p:cNvPr>
          <p:cNvSpPr txBox="1"/>
          <p:nvPr/>
        </p:nvSpPr>
        <p:spPr>
          <a:xfrm>
            <a:off x="10856259" y="2645408"/>
            <a:ext cx="1865194" cy="369332"/>
          </a:xfrm>
          <a:prstGeom prst="rect">
            <a:avLst/>
          </a:prstGeom>
          <a:noFill/>
        </p:spPr>
        <p:txBody>
          <a:bodyPr wrap="square">
            <a:spAutoFit/>
          </a:bodyPr>
          <a:lstStyle/>
          <a:p>
            <a:r>
              <a:rPr lang="en-PL" dirty="0"/>
              <a:t>Feldman `01</a:t>
            </a:r>
          </a:p>
        </p:txBody>
      </p:sp>
    </p:spTree>
    <p:extLst>
      <p:ext uri="{BB962C8B-B14F-4D97-AF65-F5344CB8AC3E}">
        <p14:creationId xmlns:p14="http://schemas.microsoft.com/office/powerpoint/2010/main" val="246388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0B7D1A-0600-3130-0B8E-04C971E2164F}"/>
              </a:ext>
            </a:extLst>
          </p:cNvPr>
          <p:cNvPicPr>
            <a:picLocks noChangeAspect="1"/>
          </p:cNvPicPr>
          <p:nvPr/>
        </p:nvPicPr>
        <p:blipFill>
          <a:blip r:embed="rId3"/>
          <a:stretch>
            <a:fillRect/>
          </a:stretch>
        </p:blipFill>
        <p:spPr>
          <a:xfrm>
            <a:off x="4077138" y="0"/>
            <a:ext cx="4037724" cy="6858000"/>
          </a:xfrm>
          <a:prstGeom prst="rect">
            <a:avLst/>
          </a:prstGeom>
        </p:spPr>
      </p:pic>
    </p:spTree>
    <p:extLst>
      <p:ext uri="{BB962C8B-B14F-4D97-AF65-F5344CB8AC3E}">
        <p14:creationId xmlns:p14="http://schemas.microsoft.com/office/powerpoint/2010/main" val="1657687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0C3457-328C-1CA6-A453-274B4283918C}"/>
              </a:ext>
            </a:extLst>
          </p:cNvPr>
          <p:cNvSpPr>
            <a:spLocks noGrp="1"/>
          </p:cNvSpPr>
          <p:nvPr>
            <p:ph idx="1"/>
          </p:nvPr>
        </p:nvSpPr>
        <p:spPr>
          <a:xfrm>
            <a:off x="838200" y="2011910"/>
            <a:ext cx="10515600" cy="2834180"/>
          </a:xfrm>
        </p:spPr>
        <p:txBody>
          <a:bodyPr>
            <a:noAutofit/>
          </a:bodyPr>
          <a:lstStyle/>
          <a:p>
            <a:r>
              <a:rPr lang="en-GB" b="1" dirty="0"/>
              <a:t>Simplicity: a unifying principle in cognitive science?</a:t>
            </a:r>
          </a:p>
          <a:p>
            <a:r>
              <a:rPr lang="en-GB" dirty="0"/>
              <a:t>(</a:t>
            </a:r>
            <a:r>
              <a:rPr lang="en-GB" dirty="0" err="1"/>
              <a:t>Chater</a:t>
            </a:r>
            <a:r>
              <a:rPr lang="en-GB" dirty="0"/>
              <a:t> and </a:t>
            </a:r>
            <a:r>
              <a:rPr lang="en-GB" dirty="0" err="1"/>
              <a:t>Vitanyi</a:t>
            </a:r>
            <a:r>
              <a:rPr lang="en-GB" dirty="0"/>
              <a:t>, 2013), (Hsu, </a:t>
            </a:r>
            <a:r>
              <a:rPr lang="en-GB" dirty="0" err="1"/>
              <a:t>Chater</a:t>
            </a:r>
            <a:r>
              <a:rPr lang="en-GB" dirty="0"/>
              <a:t>, </a:t>
            </a:r>
            <a:r>
              <a:rPr lang="en-GB" dirty="0" err="1"/>
              <a:t>Vitanyi</a:t>
            </a:r>
            <a:r>
              <a:rPr lang="en-GB" dirty="0"/>
              <a:t>, 2013),…</a:t>
            </a:r>
          </a:p>
          <a:p>
            <a:r>
              <a:rPr lang="en-GB" dirty="0"/>
              <a:t>MDL one of the ways to operationalize simplicity. </a:t>
            </a:r>
          </a:p>
          <a:p>
            <a:r>
              <a:rPr lang="en-GB" dirty="0"/>
              <a:t>Other options: computational complexity (van </a:t>
            </a:r>
            <a:r>
              <a:rPr lang="en-GB" dirty="0" err="1"/>
              <a:t>Rooij</a:t>
            </a:r>
            <a:r>
              <a:rPr lang="en-GB" dirty="0"/>
              <a:t>, 2008, Szymanik, 2016), Kolmogorov complexity (see below), machine learning (cf. </a:t>
            </a:r>
            <a:r>
              <a:rPr lang="en-GB" dirty="0" err="1"/>
              <a:t>Carcassi</a:t>
            </a:r>
            <a:r>
              <a:rPr lang="en-GB" dirty="0"/>
              <a:t> &amp; Szymanik, 2022)</a:t>
            </a:r>
            <a:endParaRPr lang="en-PL" dirty="0"/>
          </a:p>
        </p:txBody>
      </p:sp>
    </p:spTree>
    <p:extLst>
      <p:ext uri="{BB962C8B-B14F-4D97-AF65-F5344CB8AC3E}">
        <p14:creationId xmlns:p14="http://schemas.microsoft.com/office/powerpoint/2010/main" val="3655241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0283-6F9F-8D42-6132-CAC53ACD85FC}"/>
              </a:ext>
            </a:extLst>
          </p:cNvPr>
          <p:cNvSpPr>
            <a:spLocks noGrp="1"/>
          </p:cNvSpPr>
          <p:nvPr>
            <p:ph type="ctrTitle"/>
          </p:nvPr>
        </p:nvSpPr>
        <p:spPr>
          <a:xfrm>
            <a:off x="1524000" y="2896913"/>
            <a:ext cx="9144000" cy="1064173"/>
          </a:xfrm>
        </p:spPr>
        <p:txBody>
          <a:bodyPr>
            <a:normAutofit fontScale="90000"/>
          </a:bodyPr>
          <a:lstStyle/>
          <a:p>
            <a:r>
              <a:rPr lang="en-PL" dirty="0"/>
              <a:t>Applying pure complexity idea to </a:t>
            </a:r>
            <a:br>
              <a:rPr lang="en-PL" dirty="0"/>
            </a:br>
            <a:r>
              <a:rPr lang="en-PL" dirty="0"/>
              <a:t>quantifier universals</a:t>
            </a:r>
          </a:p>
        </p:txBody>
      </p:sp>
    </p:spTree>
    <p:extLst>
      <p:ext uri="{BB962C8B-B14F-4D97-AF65-F5344CB8AC3E}">
        <p14:creationId xmlns:p14="http://schemas.microsoft.com/office/powerpoint/2010/main" val="340905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99CC27-5A04-C506-DF5E-E92D619ADCA8}"/>
              </a:ext>
            </a:extLst>
          </p:cNvPr>
          <p:cNvSpPr txBox="1"/>
          <p:nvPr/>
        </p:nvSpPr>
        <p:spPr>
          <a:xfrm>
            <a:off x="2719017" y="176350"/>
            <a:ext cx="6753965" cy="523220"/>
          </a:xfrm>
          <a:prstGeom prst="rect">
            <a:avLst/>
          </a:prstGeom>
          <a:noFill/>
        </p:spPr>
        <p:txBody>
          <a:bodyPr wrap="none" rtlCol="0">
            <a:spAutoFit/>
          </a:bodyPr>
          <a:lstStyle/>
          <a:p>
            <a:r>
              <a:rPr lang="en-PL" sz="2800" b="1" dirty="0"/>
              <a:t>We need a more expressive logical grammar</a:t>
            </a:r>
          </a:p>
        </p:txBody>
      </p:sp>
      <p:pic>
        <p:nvPicPr>
          <p:cNvPr id="7" name="Content Placeholder 6">
            <a:extLst>
              <a:ext uri="{FF2B5EF4-FFF2-40B4-BE49-F238E27FC236}">
                <a16:creationId xmlns:a16="http://schemas.microsoft.com/office/drawing/2014/main" id="{6534859B-45AB-5C41-2AF9-38D153BF1BB8}"/>
              </a:ext>
            </a:extLst>
          </p:cNvPr>
          <p:cNvPicPr>
            <a:picLocks noGrp="1" noChangeAspect="1"/>
          </p:cNvPicPr>
          <p:nvPr>
            <p:ph idx="1"/>
          </p:nvPr>
        </p:nvPicPr>
        <p:blipFill>
          <a:blip r:embed="rId3"/>
          <a:stretch>
            <a:fillRect/>
          </a:stretch>
        </p:blipFill>
        <p:spPr>
          <a:xfrm>
            <a:off x="1965799" y="848939"/>
            <a:ext cx="8260400" cy="5435600"/>
          </a:xfrm>
          <a:prstGeom prst="rect">
            <a:avLst/>
          </a:prstGeom>
        </p:spPr>
      </p:pic>
    </p:spTree>
    <p:extLst>
      <p:ext uri="{BB962C8B-B14F-4D97-AF65-F5344CB8AC3E}">
        <p14:creationId xmlns:p14="http://schemas.microsoft.com/office/powerpoint/2010/main" val="421794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19457-F4BB-4B96-AD4B-3C0F7145D1B6}"/>
              </a:ext>
            </a:extLst>
          </p:cNvPr>
          <p:cNvSpPr>
            <a:spLocks noGrp="1"/>
          </p:cNvSpPr>
          <p:nvPr>
            <p:ph idx="1"/>
          </p:nvPr>
        </p:nvSpPr>
        <p:spPr>
          <a:xfrm>
            <a:off x="215153" y="2045791"/>
            <a:ext cx="11689976" cy="2454492"/>
          </a:xfrm>
        </p:spPr>
        <p:txBody>
          <a:bodyPr>
            <a:normAutofit/>
          </a:bodyPr>
          <a:lstStyle/>
          <a:p>
            <a:pPr marL="514350" indent="-514350">
              <a:buFont typeface="+mj-lt"/>
              <a:buAutoNum type="arabicPeriod"/>
            </a:pPr>
            <a:r>
              <a:rPr lang="en-GB" dirty="0"/>
              <a:t>Learnability can explain the presence of universals. </a:t>
            </a:r>
          </a:p>
          <a:p>
            <a:pPr marL="514350" indent="-514350">
              <a:buFont typeface="+mj-lt"/>
              <a:buAutoNum type="arabicPeriod"/>
            </a:pPr>
            <a:r>
              <a:rPr lang="en-GB" dirty="0"/>
              <a:t>But is it the only (or the best) such explanation?</a:t>
            </a:r>
          </a:p>
          <a:p>
            <a:pPr marL="514350" indent="-514350">
              <a:buFont typeface="+mj-lt"/>
              <a:buAutoNum type="arabicPeriod"/>
            </a:pPr>
            <a:r>
              <a:rPr lang="en-GB" dirty="0"/>
              <a:t>A natural idea: some notion of complexity explains both the universals and the learnability facts.</a:t>
            </a:r>
          </a:p>
        </p:txBody>
      </p:sp>
      <p:sp>
        <p:nvSpPr>
          <p:cNvPr id="3" name="TextBox 2">
            <a:extLst>
              <a:ext uri="{FF2B5EF4-FFF2-40B4-BE49-F238E27FC236}">
                <a16:creationId xmlns:a16="http://schemas.microsoft.com/office/drawing/2014/main" id="{FF99CC27-5A04-C506-DF5E-E92D619ADCA8}"/>
              </a:ext>
            </a:extLst>
          </p:cNvPr>
          <p:cNvSpPr txBox="1"/>
          <p:nvPr/>
        </p:nvSpPr>
        <p:spPr>
          <a:xfrm>
            <a:off x="4896569" y="409433"/>
            <a:ext cx="1081386" cy="523220"/>
          </a:xfrm>
          <a:prstGeom prst="rect">
            <a:avLst/>
          </a:prstGeom>
          <a:noFill/>
        </p:spPr>
        <p:txBody>
          <a:bodyPr wrap="none" rtlCol="0">
            <a:spAutoFit/>
          </a:bodyPr>
          <a:lstStyle/>
          <a:p>
            <a:r>
              <a:rPr lang="en-PL" sz="2800" b="1" dirty="0"/>
              <a:t>Recap</a:t>
            </a:r>
          </a:p>
        </p:txBody>
      </p:sp>
    </p:spTree>
    <p:extLst>
      <p:ext uri="{BB962C8B-B14F-4D97-AF65-F5344CB8AC3E}">
        <p14:creationId xmlns:p14="http://schemas.microsoft.com/office/powerpoint/2010/main" val="202049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1D26C0-488A-06A1-CC19-77A98CE742C0}"/>
              </a:ext>
            </a:extLst>
          </p:cNvPr>
          <p:cNvSpPr>
            <a:spLocks noGrp="1"/>
          </p:cNvSpPr>
          <p:nvPr>
            <p:ph idx="1"/>
          </p:nvPr>
        </p:nvSpPr>
        <p:spPr>
          <a:xfrm>
            <a:off x="838200" y="741405"/>
            <a:ext cx="10515600" cy="3185136"/>
          </a:xfrm>
        </p:spPr>
        <p:txBody>
          <a:bodyPr>
            <a:normAutofit lnSpcReduction="10000"/>
          </a:bodyPr>
          <a:lstStyle/>
          <a:p>
            <a:r>
              <a:rPr lang="en-PL" dirty="0"/>
              <a:t>We generate all expression of </a:t>
            </a:r>
            <a:r>
              <a:rPr lang="en-GB" dirty="0"/>
              <a:t>length</a:t>
            </a:r>
            <a:r>
              <a:rPr lang="en-PL" dirty="0"/>
              <a:t> up to 5 (or 7): </a:t>
            </a:r>
            <a:r>
              <a:rPr lang="en-PL" b="1" dirty="0"/>
              <a:t>solving the minimal pair problem</a:t>
            </a:r>
          </a:p>
          <a:p>
            <a:r>
              <a:rPr lang="en-PL" dirty="0"/>
              <a:t>Length = the number of operators</a:t>
            </a:r>
          </a:p>
          <a:p>
            <a:r>
              <a:rPr lang="en-GB" dirty="0"/>
              <a:t> The minimal expression length of Q is the length of the shortest expression for this quantifier.</a:t>
            </a:r>
          </a:p>
          <a:p>
            <a:r>
              <a:rPr lang="en-GB" dirty="0"/>
              <a:t>At most 1 = (2&gt;|A⋂B|) or ¬(|A⋂B|)&gt;1 </a:t>
            </a:r>
          </a:p>
          <a:p>
            <a:r>
              <a:rPr lang="en-GB" dirty="0"/>
              <a:t>We generated ~25k unique quantifiers (up to model size 8)</a:t>
            </a:r>
            <a:endParaRPr lang="en-PL" dirty="0"/>
          </a:p>
        </p:txBody>
      </p:sp>
    </p:spTree>
    <p:extLst>
      <p:ext uri="{BB962C8B-B14F-4D97-AF65-F5344CB8AC3E}">
        <p14:creationId xmlns:p14="http://schemas.microsoft.com/office/powerpoint/2010/main" val="3471241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10;&#10;Description automatically generated">
            <a:extLst>
              <a:ext uri="{FF2B5EF4-FFF2-40B4-BE49-F238E27FC236}">
                <a16:creationId xmlns:a16="http://schemas.microsoft.com/office/drawing/2014/main" id="{C12DA2A3-6CA4-2B8E-20A9-AC81B68BEE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8334" y="643278"/>
            <a:ext cx="9215331" cy="3775856"/>
          </a:xfrm>
        </p:spPr>
      </p:pic>
      <p:sp>
        <p:nvSpPr>
          <p:cNvPr id="7" name="TextBox 6">
            <a:extLst>
              <a:ext uri="{FF2B5EF4-FFF2-40B4-BE49-F238E27FC236}">
                <a16:creationId xmlns:a16="http://schemas.microsoft.com/office/drawing/2014/main" id="{78D09962-C274-1773-789F-2A9125F57638}"/>
              </a:ext>
            </a:extLst>
          </p:cNvPr>
          <p:cNvSpPr txBox="1"/>
          <p:nvPr/>
        </p:nvSpPr>
        <p:spPr>
          <a:xfrm>
            <a:off x="1488334" y="5014393"/>
            <a:ext cx="9215331" cy="923330"/>
          </a:xfrm>
          <a:prstGeom prst="rect">
            <a:avLst/>
          </a:prstGeom>
          <a:noFill/>
        </p:spPr>
        <p:txBody>
          <a:bodyPr wrap="square">
            <a:spAutoFit/>
          </a:bodyPr>
          <a:lstStyle/>
          <a:p>
            <a:r>
              <a:rPr lang="en-PL" dirty="0"/>
              <a:t>van de Pol, Lodder,  van Maanen, Steinert-Threlkeld, Szymanik. Quantifiers satisfying semantic universals have shorter minimal description length.  Cognition 2022</a:t>
            </a:r>
          </a:p>
          <a:p>
            <a:r>
              <a:rPr lang="en-PL" dirty="0"/>
              <a:t>Data and code: </a:t>
            </a:r>
            <a:r>
              <a:rPr lang="en-GB" dirty="0"/>
              <a:t>https://</a:t>
            </a:r>
            <a:r>
              <a:rPr lang="en-GB" dirty="0" err="1"/>
              <a:t>github.com</a:t>
            </a:r>
            <a:r>
              <a:rPr lang="en-GB" dirty="0"/>
              <a:t>/</a:t>
            </a:r>
            <a:r>
              <a:rPr lang="en-GB" dirty="0" err="1"/>
              <a:t>ivdpol</a:t>
            </a:r>
            <a:r>
              <a:rPr lang="en-GB" dirty="0"/>
              <a:t>/</a:t>
            </a:r>
            <a:r>
              <a:rPr lang="en-GB" dirty="0" err="1"/>
              <a:t>QuantifierComplexity</a:t>
            </a:r>
            <a:endParaRPr lang="en-PL" dirty="0"/>
          </a:p>
        </p:txBody>
      </p:sp>
    </p:spTree>
    <p:extLst>
      <p:ext uri="{BB962C8B-B14F-4D97-AF65-F5344CB8AC3E}">
        <p14:creationId xmlns:p14="http://schemas.microsoft.com/office/powerpoint/2010/main" val="1626778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1C702BC-1F06-EEF5-64BA-9789450E7F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8650" y="347663"/>
            <a:ext cx="5854700" cy="4394200"/>
          </a:xfrm>
        </p:spPr>
      </p:pic>
      <p:sp>
        <p:nvSpPr>
          <p:cNvPr id="5" name="TextBox 4">
            <a:extLst>
              <a:ext uri="{FF2B5EF4-FFF2-40B4-BE49-F238E27FC236}">
                <a16:creationId xmlns:a16="http://schemas.microsoft.com/office/drawing/2014/main" id="{0F3A2C84-671E-F6B4-72A7-09BDF16F4E35}"/>
              </a:ext>
            </a:extLst>
          </p:cNvPr>
          <p:cNvSpPr txBox="1"/>
          <p:nvPr/>
        </p:nvSpPr>
        <p:spPr>
          <a:xfrm>
            <a:off x="1488334" y="5265405"/>
            <a:ext cx="9215331" cy="923330"/>
          </a:xfrm>
          <a:prstGeom prst="rect">
            <a:avLst/>
          </a:prstGeom>
          <a:noFill/>
        </p:spPr>
        <p:txBody>
          <a:bodyPr wrap="square">
            <a:spAutoFit/>
          </a:bodyPr>
          <a:lstStyle/>
          <a:p>
            <a:r>
              <a:rPr lang="en-PL" dirty="0"/>
              <a:t>van de Pol, Lodder,  van Maanen, Steinert-Threlkeld, Szymanik. Quantifiers satisfying semantic universals have shorter minimal description length.  Cognition 2022</a:t>
            </a:r>
          </a:p>
          <a:p>
            <a:r>
              <a:rPr lang="en-PL" dirty="0"/>
              <a:t>Data and code: </a:t>
            </a:r>
            <a:r>
              <a:rPr lang="en-GB" dirty="0"/>
              <a:t>https://</a:t>
            </a:r>
            <a:r>
              <a:rPr lang="en-GB" dirty="0" err="1"/>
              <a:t>github.com</a:t>
            </a:r>
            <a:r>
              <a:rPr lang="en-GB" dirty="0"/>
              <a:t>/</a:t>
            </a:r>
            <a:r>
              <a:rPr lang="en-GB" dirty="0" err="1"/>
              <a:t>ivdpol</a:t>
            </a:r>
            <a:r>
              <a:rPr lang="en-GB" dirty="0"/>
              <a:t>/</a:t>
            </a:r>
            <a:r>
              <a:rPr lang="en-GB" dirty="0" err="1"/>
              <a:t>QuantifierComplexity</a:t>
            </a:r>
            <a:endParaRPr lang="en-PL" dirty="0"/>
          </a:p>
        </p:txBody>
      </p:sp>
    </p:spTree>
    <p:extLst>
      <p:ext uri="{BB962C8B-B14F-4D97-AF65-F5344CB8AC3E}">
        <p14:creationId xmlns:p14="http://schemas.microsoft.com/office/powerpoint/2010/main" val="422566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stogram&#10;&#10;Description automatically generated">
            <a:extLst>
              <a:ext uri="{FF2B5EF4-FFF2-40B4-BE49-F238E27FC236}">
                <a16:creationId xmlns:a16="http://schemas.microsoft.com/office/drawing/2014/main" id="{0EE7801A-2871-E7D6-DA03-740949828E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76692"/>
            <a:ext cx="9144000" cy="4572000"/>
          </a:xfrm>
        </p:spPr>
      </p:pic>
      <p:sp>
        <p:nvSpPr>
          <p:cNvPr id="5" name="TextBox 4">
            <a:extLst>
              <a:ext uri="{FF2B5EF4-FFF2-40B4-BE49-F238E27FC236}">
                <a16:creationId xmlns:a16="http://schemas.microsoft.com/office/drawing/2014/main" id="{3083E772-4392-2D52-8045-AD0B8466ED02}"/>
              </a:ext>
            </a:extLst>
          </p:cNvPr>
          <p:cNvSpPr txBox="1"/>
          <p:nvPr/>
        </p:nvSpPr>
        <p:spPr>
          <a:xfrm>
            <a:off x="1488334" y="5265405"/>
            <a:ext cx="9215331" cy="923330"/>
          </a:xfrm>
          <a:prstGeom prst="rect">
            <a:avLst/>
          </a:prstGeom>
          <a:noFill/>
        </p:spPr>
        <p:txBody>
          <a:bodyPr wrap="square">
            <a:spAutoFit/>
          </a:bodyPr>
          <a:lstStyle/>
          <a:p>
            <a:r>
              <a:rPr lang="en-PL" dirty="0"/>
              <a:t>van de Pol, Lodder,  van Maanen, Steinert-Threlkeld, Szymanik. Quantifiers satisfying semantic universals have shorter minimal description length.  Cognition 2022</a:t>
            </a:r>
          </a:p>
          <a:p>
            <a:r>
              <a:rPr lang="en-PL" dirty="0"/>
              <a:t>Data and code: </a:t>
            </a:r>
            <a:r>
              <a:rPr lang="en-GB" dirty="0"/>
              <a:t>https://</a:t>
            </a:r>
            <a:r>
              <a:rPr lang="en-GB" dirty="0" err="1"/>
              <a:t>github.com</a:t>
            </a:r>
            <a:r>
              <a:rPr lang="en-GB" dirty="0"/>
              <a:t>/</a:t>
            </a:r>
            <a:r>
              <a:rPr lang="en-GB" dirty="0" err="1"/>
              <a:t>ivdpol</a:t>
            </a:r>
            <a:r>
              <a:rPr lang="en-GB" dirty="0"/>
              <a:t>/</a:t>
            </a:r>
            <a:r>
              <a:rPr lang="en-GB" dirty="0" err="1"/>
              <a:t>QuantifierComplexity</a:t>
            </a:r>
            <a:endParaRPr lang="en-PL" dirty="0"/>
          </a:p>
        </p:txBody>
      </p:sp>
    </p:spTree>
    <p:extLst>
      <p:ext uri="{BB962C8B-B14F-4D97-AF65-F5344CB8AC3E}">
        <p14:creationId xmlns:p14="http://schemas.microsoft.com/office/powerpoint/2010/main" val="539582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7AE5F7-03C6-6C0B-F9A8-8F1A33C77D0F}"/>
              </a:ext>
            </a:extLst>
          </p:cNvPr>
          <p:cNvSpPr>
            <a:spLocks noGrp="1"/>
          </p:cNvSpPr>
          <p:nvPr>
            <p:ph idx="1"/>
          </p:nvPr>
        </p:nvSpPr>
        <p:spPr>
          <a:xfrm>
            <a:off x="838200" y="2203985"/>
            <a:ext cx="10515600" cy="2450030"/>
          </a:xfrm>
        </p:spPr>
        <p:txBody>
          <a:bodyPr/>
          <a:lstStyle/>
          <a:p>
            <a:r>
              <a:rPr lang="en-GB" b="1" dirty="0"/>
              <a:t>Meanings satisfying semantic universals are simpler</a:t>
            </a:r>
          </a:p>
          <a:p>
            <a:r>
              <a:rPr lang="en-GB" dirty="0"/>
              <a:t>The setup avoids the minimal pair methodology</a:t>
            </a:r>
          </a:p>
          <a:p>
            <a:r>
              <a:rPr lang="en-GB" dirty="0"/>
              <a:t>Is it robust </a:t>
            </a:r>
            <a:r>
              <a:rPr lang="en-GB" dirty="0" err="1"/>
              <a:t>wrt</a:t>
            </a:r>
            <a:r>
              <a:rPr lang="en-GB" dirty="0"/>
              <a:t> the chosen </a:t>
            </a:r>
            <a:r>
              <a:rPr lang="en-GB" dirty="0" err="1"/>
              <a:t>LoT</a:t>
            </a:r>
            <a:r>
              <a:rPr lang="en-GB" dirty="0"/>
              <a:t>?</a:t>
            </a:r>
          </a:p>
          <a:p>
            <a:r>
              <a:rPr lang="en-GB" dirty="0"/>
              <a:t>So, which one is it: complexity or learnability? </a:t>
            </a:r>
            <a:endParaRPr lang="en-PL" dirty="0"/>
          </a:p>
        </p:txBody>
      </p:sp>
    </p:spTree>
    <p:extLst>
      <p:ext uri="{BB962C8B-B14F-4D97-AF65-F5344CB8AC3E}">
        <p14:creationId xmlns:p14="http://schemas.microsoft.com/office/powerpoint/2010/main" val="4153518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9821-C860-DC9C-8E77-3EA6A5C3549E}"/>
              </a:ext>
            </a:extLst>
          </p:cNvPr>
          <p:cNvSpPr>
            <a:spLocks noGrp="1"/>
          </p:cNvSpPr>
          <p:nvPr>
            <p:ph type="ctrTitle"/>
          </p:nvPr>
        </p:nvSpPr>
        <p:spPr/>
        <p:txBody>
          <a:bodyPr/>
          <a:lstStyle/>
          <a:p>
            <a:r>
              <a:rPr lang="en-PL" dirty="0"/>
              <a:t>Other measure of complexity</a:t>
            </a:r>
          </a:p>
        </p:txBody>
      </p:sp>
    </p:spTree>
    <p:extLst>
      <p:ext uri="{BB962C8B-B14F-4D97-AF65-F5344CB8AC3E}">
        <p14:creationId xmlns:p14="http://schemas.microsoft.com/office/powerpoint/2010/main" val="4201605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3C913C-5183-F515-1054-E2CC760FFB6F}"/>
              </a:ext>
            </a:extLst>
          </p:cNvPr>
          <p:cNvSpPr>
            <a:spLocks noGrp="1"/>
          </p:cNvSpPr>
          <p:nvPr>
            <p:ph idx="1"/>
          </p:nvPr>
        </p:nvSpPr>
        <p:spPr>
          <a:xfrm>
            <a:off x="838200" y="1845396"/>
            <a:ext cx="10515600" cy="3712721"/>
          </a:xfrm>
        </p:spPr>
        <p:txBody>
          <a:bodyPr>
            <a:normAutofit/>
          </a:bodyPr>
          <a:lstStyle/>
          <a:p>
            <a:r>
              <a:rPr lang="en-GB" dirty="0"/>
              <a:t>K(x)—the length of the shortest program p that outputs x </a:t>
            </a:r>
          </a:p>
          <a:p>
            <a:r>
              <a:rPr lang="en-GB" dirty="0"/>
              <a:t>Language dependent but the effect is bounded (Invariance Theorem)</a:t>
            </a:r>
          </a:p>
          <a:p>
            <a:r>
              <a:rPr lang="en-GB" dirty="0"/>
              <a:t>The drawback: K is </a:t>
            </a:r>
            <a:r>
              <a:rPr lang="en-GB" dirty="0" err="1"/>
              <a:t>uncomputable</a:t>
            </a:r>
            <a:endParaRPr lang="en-GB" dirty="0"/>
          </a:p>
          <a:p>
            <a:r>
              <a:rPr lang="en-GB" dirty="0"/>
              <a:t>LZ(x)—Lempel-Ziv is a tractable approximation of K</a:t>
            </a:r>
          </a:p>
          <a:p>
            <a:r>
              <a:rPr lang="en-GB" dirty="0"/>
              <a:t>Recent applications: Dingle, Camargo, and Louis 2018; Feldman 2016; Valle-Pérez, Camargo, and Louis 2019</a:t>
            </a:r>
            <a:endParaRPr lang="en-PL" dirty="0"/>
          </a:p>
        </p:txBody>
      </p:sp>
      <p:sp>
        <p:nvSpPr>
          <p:cNvPr id="4" name="TextBox 3">
            <a:extLst>
              <a:ext uri="{FF2B5EF4-FFF2-40B4-BE49-F238E27FC236}">
                <a16:creationId xmlns:a16="http://schemas.microsoft.com/office/drawing/2014/main" id="{6A9364D3-2208-C542-A405-D5D0814DD2D1}"/>
              </a:ext>
            </a:extLst>
          </p:cNvPr>
          <p:cNvSpPr txBox="1"/>
          <p:nvPr/>
        </p:nvSpPr>
        <p:spPr>
          <a:xfrm>
            <a:off x="3215788" y="358588"/>
            <a:ext cx="5760423" cy="523220"/>
          </a:xfrm>
          <a:prstGeom prst="rect">
            <a:avLst/>
          </a:prstGeom>
          <a:noFill/>
        </p:spPr>
        <p:txBody>
          <a:bodyPr wrap="none" rtlCol="0">
            <a:spAutoFit/>
          </a:bodyPr>
          <a:lstStyle/>
          <a:p>
            <a:r>
              <a:rPr lang="en-PL" sz="2800" b="1" dirty="0"/>
              <a:t>Approximate Kolmogorov Complexity</a:t>
            </a:r>
          </a:p>
        </p:txBody>
      </p:sp>
    </p:spTree>
    <p:extLst>
      <p:ext uri="{BB962C8B-B14F-4D97-AF65-F5344CB8AC3E}">
        <p14:creationId xmlns:p14="http://schemas.microsoft.com/office/powerpoint/2010/main" val="230009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968A87-D4AE-DD13-EF8B-7BAD62E0C88B}"/>
              </a:ext>
            </a:extLst>
          </p:cNvPr>
          <p:cNvSpPr>
            <a:spLocks noGrp="1"/>
          </p:cNvSpPr>
          <p:nvPr>
            <p:ph idx="1"/>
          </p:nvPr>
        </p:nvSpPr>
        <p:spPr>
          <a:xfrm>
            <a:off x="838200" y="1791608"/>
            <a:ext cx="10515600" cy="3274783"/>
          </a:xfrm>
        </p:spPr>
        <p:txBody>
          <a:bodyPr/>
          <a:lstStyle/>
          <a:p>
            <a:r>
              <a:rPr lang="en-PL" dirty="0"/>
              <a:t>Loseless compression algorithm</a:t>
            </a:r>
          </a:p>
          <a:p>
            <a:r>
              <a:rPr lang="en-PL" dirty="0"/>
              <a:t>Approximates K in the limit</a:t>
            </a:r>
          </a:p>
          <a:p>
            <a:r>
              <a:rPr lang="en-PL" dirty="0"/>
              <a:t># unique subpaterns of a string</a:t>
            </a:r>
          </a:p>
          <a:p>
            <a:r>
              <a:rPr lang="en-GB" dirty="0"/>
              <a:t>A</a:t>
            </a:r>
            <a:r>
              <a:rPr lang="en-PL" dirty="0"/>
              <a:t> measure of structure</a:t>
            </a:r>
          </a:p>
          <a:p>
            <a:r>
              <a:rPr lang="en-PL" dirty="0"/>
              <a:t>0|01|1|011|00|0110 = 6</a:t>
            </a:r>
          </a:p>
          <a:p>
            <a:r>
              <a:rPr lang="en-PL" dirty="0"/>
              <a:t>1|11|111|1111|111 = 4</a:t>
            </a:r>
          </a:p>
        </p:txBody>
      </p:sp>
      <p:sp>
        <p:nvSpPr>
          <p:cNvPr id="3" name="TextBox 2">
            <a:extLst>
              <a:ext uri="{FF2B5EF4-FFF2-40B4-BE49-F238E27FC236}">
                <a16:creationId xmlns:a16="http://schemas.microsoft.com/office/drawing/2014/main" id="{DDE34F10-77BE-EC63-2B3B-1129CA8A9C4A}"/>
              </a:ext>
            </a:extLst>
          </p:cNvPr>
          <p:cNvSpPr txBox="1"/>
          <p:nvPr/>
        </p:nvSpPr>
        <p:spPr>
          <a:xfrm>
            <a:off x="4424068" y="466165"/>
            <a:ext cx="3343864" cy="523220"/>
          </a:xfrm>
          <a:prstGeom prst="rect">
            <a:avLst/>
          </a:prstGeom>
          <a:noFill/>
        </p:spPr>
        <p:txBody>
          <a:bodyPr wrap="none" rtlCol="0">
            <a:spAutoFit/>
          </a:bodyPr>
          <a:lstStyle/>
          <a:p>
            <a:r>
              <a:rPr lang="en-PL" sz="2800" b="1" dirty="0"/>
              <a:t>Lempel-Ziv algorithm</a:t>
            </a:r>
          </a:p>
        </p:txBody>
      </p:sp>
    </p:spTree>
    <p:extLst>
      <p:ext uri="{BB962C8B-B14F-4D97-AF65-F5344CB8AC3E}">
        <p14:creationId xmlns:p14="http://schemas.microsoft.com/office/powerpoint/2010/main" val="3234406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A2C845-7279-684E-0256-E4905FC3D38D}"/>
              </a:ext>
            </a:extLst>
          </p:cNvPr>
          <p:cNvSpPr>
            <a:spLocks noGrp="1"/>
          </p:cNvSpPr>
          <p:nvPr>
            <p:ph idx="1"/>
          </p:nvPr>
        </p:nvSpPr>
        <p:spPr>
          <a:xfrm>
            <a:off x="838200" y="741405"/>
            <a:ext cx="10515600" cy="961889"/>
          </a:xfrm>
        </p:spPr>
        <p:txBody>
          <a:bodyPr>
            <a:normAutofit/>
          </a:bodyPr>
          <a:lstStyle/>
          <a:p>
            <a:pPr marL="0" indent="0">
              <a:buNone/>
            </a:pPr>
            <a:r>
              <a:rPr lang="en-GB" b="1" dirty="0"/>
              <a:t>Idea: universals induce regularity/structure in the distribution of truth values across models, which aid compressibility.</a:t>
            </a:r>
            <a:endParaRPr lang="en-PL" b="1" dirty="0"/>
          </a:p>
        </p:txBody>
      </p:sp>
      <p:pic>
        <p:nvPicPr>
          <p:cNvPr id="3" name="Picture 2" descr="Icon&#10;&#10;Description automatically generated with medium confidence">
            <a:extLst>
              <a:ext uri="{FF2B5EF4-FFF2-40B4-BE49-F238E27FC236}">
                <a16:creationId xmlns:a16="http://schemas.microsoft.com/office/drawing/2014/main" id="{4D9C5E45-18D5-3D6C-4BDB-AE7E53F1B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250" y="2940424"/>
            <a:ext cx="6921500" cy="2590800"/>
          </a:xfrm>
          <a:prstGeom prst="rect">
            <a:avLst/>
          </a:prstGeom>
        </p:spPr>
      </p:pic>
    </p:spTree>
    <p:extLst>
      <p:ext uri="{BB962C8B-B14F-4D97-AF65-F5344CB8AC3E}">
        <p14:creationId xmlns:p14="http://schemas.microsoft.com/office/powerpoint/2010/main" val="3062934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10;&#10;Description automatically generated">
            <a:extLst>
              <a:ext uri="{FF2B5EF4-FFF2-40B4-BE49-F238E27FC236}">
                <a16:creationId xmlns:a16="http://schemas.microsoft.com/office/drawing/2014/main" id="{995F0861-89B7-0016-C67C-E49C4F52FE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07696"/>
            <a:ext cx="10515600" cy="3442607"/>
          </a:xfrm>
        </p:spPr>
      </p:pic>
    </p:spTree>
    <p:extLst>
      <p:ext uri="{BB962C8B-B14F-4D97-AF65-F5344CB8AC3E}">
        <p14:creationId xmlns:p14="http://schemas.microsoft.com/office/powerpoint/2010/main" val="337137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19457-F4BB-4B96-AD4B-3C0F7145D1B6}"/>
              </a:ext>
            </a:extLst>
          </p:cNvPr>
          <p:cNvSpPr>
            <a:spLocks noGrp="1"/>
          </p:cNvSpPr>
          <p:nvPr>
            <p:ph idx="1"/>
          </p:nvPr>
        </p:nvSpPr>
        <p:spPr>
          <a:xfrm>
            <a:off x="0" y="2045791"/>
            <a:ext cx="12191999" cy="2157719"/>
          </a:xfrm>
        </p:spPr>
        <p:txBody>
          <a:bodyPr>
            <a:normAutofit/>
          </a:bodyPr>
          <a:lstStyle/>
          <a:p>
            <a:r>
              <a:rPr lang="en-GB" dirty="0"/>
              <a:t>Previous attempts fail to capture the distinctions: </a:t>
            </a:r>
          </a:p>
          <a:p>
            <a:pPr lvl="1"/>
            <a:r>
              <a:rPr lang="en-GB" dirty="0"/>
              <a:t>Automata theory (van </a:t>
            </a:r>
            <a:r>
              <a:rPr lang="en-GB" dirty="0" err="1"/>
              <a:t>Benthem</a:t>
            </a:r>
            <a:r>
              <a:rPr lang="en-GB" dirty="0"/>
              <a:t> 1986)</a:t>
            </a:r>
          </a:p>
          <a:p>
            <a:pPr lvl="1"/>
            <a:r>
              <a:rPr lang="en-GB" dirty="0"/>
              <a:t>Computational complexity (Szymanik 2016)</a:t>
            </a:r>
          </a:p>
          <a:p>
            <a:pPr lvl="1"/>
            <a:r>
              <a:rPr lang="en-GB" dirty="0"/>
              <a:t>Formal learning theory (</a:t>
            </a:r>
            <a:r>
              <a:rPr lang="en-GB" dirty="0" err="1"/>
              <a:t>Tiede</a:t>
            </a:r>
            <a:r>
              <a:rPr lang="en-GB" dirty="0"/>
              <a:t> 1999; </a:t>
            </a:r>
            <a:r>
              <a:rPr lang="en-GB" dirty="0" err="1"/>
              <a:t>Gierasimczuk</a:t>
            </a:r>
            <a:r>
              <a:rPr lang="en-GB" dirty="0"/>
              <a:t> 2007; </a:t>
            </a:r>
            <a:r>
              <a:rPr lang="en-GB" dirty="0" err="1"/>
              <a:t>Gierasimczuk</a:t>
            </a:r>
            <a:r>
              <a:rPr lang="en-GB" dirty="0"/>
              <a:t> 2009a)</a:t>
            </a:r>
          </a:p>
        </p:txBody>
      </p:sp>
      <p:sp>
        <p:nvSpPr>
          <p:cNvPr id="3" name="TextBox 2">
            <a:extLst>
              <a:ext uri="{FF2B5EF4-FFF2-40B4-BE49-F238E27FC236}">
                <a16:creationId xmlns:a16="http://schemas.microsoft.com/office/drawing/2014/main" id="{FF99CC27-5A04-C506-DF5E-E92D619ADCA8}"/>
              </a:ext>
            </a:extLst>
          </p:cNvPr>
          <p:cNvSpPr txBox="1"/>
          <p:nvPr/>
        </p:nvSpPr>
        <p:spPr>
          <a:xfrm>
            <a:off x="2936993" y="301856"/>
            <a:ext cx="6318012" cy="523220"/>
          </a:xfrm>
          <a:prstGeom prst="rect">
            <a:avLst/>
          </a:prstGeom>
          <a:noFill/>
        </p:spPr>
        <p:txBody>
          <a:bodyPr wrap="none" rtlCol="0">
            <a:spAutoFit/>
          </a:bodyPr>
          <a:lstStyle/>
          <a:p>
            <a:r>
              <a:rPr lang="en-PL" sz="2800" b="1" dirty="0"/>
              <a:t>What’s the right measure of complexity? </a:t>
            </a:r>
          </a:p>
        </p:txBody>
      </p:sp>
      <p:sp>
        <p:nvSpPr>
          <p:cNvPr id="4" name="TextBox 3">
            <a:extLst>
              <a:ext uri="{FF2B5EF4-FFF2-40B4-BE49-F238E27FC236}">
                <a16:creationId xmlns:a16="http://schemas.microsoft.com/office/drawing/2014/main" id="{8BC8B97A-0B04-2F8C-D88B-5425215DD67B}"/>
              </a:ext>
            </a:extLst>
          </p:cNvPr>
          <p:cNvSpPr txBox="1"/>
          <p:nvPr/>
        </p:nvSpPr>
        <p:spPr>
          <a:xfrm>
            <a:off x="3791041" y="4607859"/>
            <a:ext cx="4609916" cy="523220"/>
          </a:xfrm>
          <a:prstGeom prst="rect">
            <a:avLst/>
          </a:prstGeom>
          <a:noFill/>
        </p:spPr>
        <p:txBody>
          <a:bodyPr wrap="none" rtlCol="0">
            <a:spAutoFit/>
          </a:bodyPr>
          <a:lstStyle/>
          <a:p>
            <a:r>
              <a:rPr lang="en-PL" sz="2800" b="1" dirty="0"/>
              <a:t>Let’s try a philosophical idea! </a:t>
            </a:r>
          </a:p>
        </p:txBody>
      </p:sp>
    </p:spTree>
    <p:extLst>
      <p:ext uri="{BB962C8B-B14F-4D97-AF65-F5344CB8AC3E}">
        <p14:creationId xmlns:p14="http://schemas.microsoft.com/office/powerpoint/2010/main" val="2068636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hape, histogram&#10;&#10;Description automatically generated">
            <a:extLst>
              <a:ext uri="{FF2B5EF4-FFF2-40B4-BE49-F238E27FC236}">
                <a16:creationId xmlns:a16="http://schemas.microsoft.com/office/drawing/2014/main" id="{F673E4FC-2A5F-49BA-867F-7761FC6F72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524000" y="1173163"/>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a:extLst>
              <a:ext uri="{FF2B5EF4-FFF2-40B4-BE49-F238E27FC236}">
                <a16:creationId xmlns:a16="http://schemas.microsoft.com/office/drawing/2014/main" id="{D6698BFB-0F26-BB25-06D5-0C58E843CDF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L"/>
          </a:p>
        </p:txBody>
      </p:sp>
    </p:spTree>
    <p:extLst>
      <p:ext uri="{BB962C8B-B14F-4D97-AF65-F5344CB8AC3E}">
        <p14:creationId xmlns:p14="http://schemas.microsoft.com/office/powerpoint/2010/main" val="3944072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82BE-2806-847B-55FD-BD27FF4B9BAC}"/>
              </a:ext>
            </a:extLst>
          </p:cNvPr>
          <p:cNvSpPr>
            <a:spLocks noGrp="1"/>
          </p:cNvSpPr>
          <p:nvPr>
            <p:ph type="ctrTitle"/>
          </p:nvPr>
        </p:nvSpPr>
        <p:spPr/>
        <p:txBody>
          <a:bodyPr/>
          <a:lstStyle/>
          <a:p>
            <a:r>
              <a:rPr lang="en-PL" dirty="0"/>
              <a:t>LoT+learning</a:t>
            </a:r>
          </a:p>
        </p:txBody>
      </p:sp>
      <p:sp>
        <p:nvSpPr>
          <p:cNvPr id="3" name="Subtitle 2">
            <a:extLst>
              <a:ext uri="{FF2B5EF4-FFF2-40B4-BE49-F238E27FC236}">
                <a16:creationId xmlns:a16="http://schemas.microsoft.com/office/drawing/2014/main" id="{F820FCD6-7ABE-98CD-EB50-B5DDF0EB5BA7}"/>
              </a:ext>
            </a:extLst>
          </p:cNvPr>
          <p:cNvSpPr>
            <a:spLocks noGrp="1"/>
          </p:cNvSpPr>
          <p:nvPr>
            <p:ph type="subTitle" idx="1"/>
          </p:nvPr>
        </p:nvSpPr>
        <p:spPr/>
        <p:txBody>
          <a:bodyPr/>
          <a:lstStyle/>
          <a:p>
            <a:r>
              <a:rPr lang="en-PL" dirty="0"/>
              <a:t>Why learnability as fencing-in fails</a:t>
            </a:r>
          </a:p>
        </p:txBody>
      </p:sp>
      <p:sp>
        <p:nvSpPr>
          <p:cNvPr id="4" name="TextBox 3">
            <a:extLst>
              <a:ext uri="{FF2B5EF4-FFF2-40B4-BE49-F238E27FC236}">
                <a16:creationId xmlns:a16="http://schemas.microsoft.com/office/drawing/2014/main" id="{77D635E4-72FD-326E-2710-C5580D13EC68}"/>
              </a:ext>
            </a:extLst>
          </p:cNvPr>
          <p:cNvSpPr txBox="1"/>
          <p:nvPr/>
        </p:nvSpPr>
        <p:spPr>
          <a:xfrm>
            <a:off x="6096000" y="6320937"/>
            <a:ext cx="5970494" cy="369332"/>
          </a:xfrm>
          <a:prstGeom prst="rect">
            <a:avLst/>
          </a:prstGeom>
          <a:noFill/>
        </p:spPr>
        <p:txBody>
          <a:bodyPr wrap="square">
            <a:spAutoFit/>
          </a:bodyPr>
          <a:lstStyle/>
          <a:p>
            <a:r>
              <a:rPr lang="en-PL" dirty="0"/>
              <a:t>Piantadosi, Tannenbaum, Goodman, 2013</a:t>
            </a:r>
          </a:p>
        </p:txBody>
      </p:sp>
    </p:spTree>
    <p:extLst>
      <p:ext uri="{BB962C8B-B14F-4D97-AF65-F5344CB8AC3E}">
        <p14:creationId xmlns:p14="http://schemas.microsoft.com/office/powerpoint/2010/main" val="800118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F0EFCE1E-B890-5A21-338A-95D85312C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854" y="537882"/>
            <a:ext cx="9502292" cy="5450199"/>
          </a:xfrm>
          <a:prstGeom prst="rect">
            <a:avLst/>
          </a:prstGeom>
        </p:spPr>
      </p:pic>
    </p:spTree>
    <p:extLst>
      <p:ext uri="{BB962C8B-B14F-4D97-AF65-F5344CB8AC3E}">
        <p14:creationId xmlns:p14="http://schemas.microsoft.com/office/powerpoint/2010/main" val="4033222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10;&#10;Description automatically generated with low confidence">
            <a:extLst>
              <a:ext uri="{FF2B5EF4-FFF2-40B4-BE49-F238E27FC236}">
                <a16:creationId xmlns:a16="http://schemas.microsoft.com/office/drawing/2014/main" id="{E0012E20-02F6-7DAC-98AA-4A9F0719FF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0150" y="779463"/>
            <a:ext cx="9791700" cy="5359400"/>
          </a:xfrm>
        </p:spPr>
      </p:pic>
    </p:spTree>
    <p:extLst>
      <p:ext uri="{BB962C8B-B14F-4D97-AF65-F5344CB8AC3E}">
        <p14:creationId xmlns:p14="http://schemas.microsoft.com/office/powerpoint/2010/main" val="879064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0754456-21C7-2F54-5708-30FD48846E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344002"/>
            <a:ext cx="12093620" cy="419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804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with medium confidence">
            <a:extLst>
              <a:ext uri="{FF2B5EF4-FFF2-40B4-BE49-F238E27FC236}">
                <a16:creationId xmlns:a16="http://schemas.microsoft.com/office/drawing/2014/main" id="{99A208EE-FB36-DD15-55B7-9F79D0E7C1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87488"/>
            <a:ext cx="10515600" cy="3943350"/>
          </a:xfrm>
        </p:spPr>
      </p:pic>
    </p:spTree>
    <p:extLst>
      <p:ext uri="{BB962C8B-B14F-4D97-AF65-F5344CB8AC3E}">
        <p14:creationId xmlns:p14="http://schemas.microsoft.com/office/powerpoint/2010/main" val="2841359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8487B15-875D-3726-B291-16ACAD783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362" y="255494"/>
            <a:ext cx="6241228" cy="634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610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diagram&#10;&#10;Description automatically generated">
            <a:extLst>
              <a:ext uri="{FF2B5EF4-FFF2-40B4-BE49-F238E27FC236}">
                <a16:creationId xmlns:a16="http://schemas.microsoft.com/office/drawing/2014/main" id="{748721DF-21AB-868D-9F04-25E838BA46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8208" y="741363"/>
            <a:ext cx="5395583" cy="5435600"/>
          </a:xfrm>
        </p:spPr>
      </p:pic>
    </p:spTree>
    <p:extLst>
      <p:ext uri="{BB962C8B-B14F-4D97-AF65-F5344CB8AC3E}">
        <p14:creationId xmlns:p14="http://schemas.microsoft.com/office/powerpoint/2010/main" val="3579268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6612B-FA74-C501-73F8-CFA45717FF59}"/>
              </a:ext>
            </a:extLst>
          </p:cNvPr>
          <p:cNvSpPr>
            <a:spLocks noGrp="1"/>
          </p:cNvSpPr>
          <p:nvPr>
            <p:ph idx="1"/>
          </p:nvPr>
        </p:nvSpPr>
        <p:spPr>
          <a:xfrm>
            <a:off x="838200" y="2311561"/>
            <a:ext cx="10515600" cy="2234877"/>
          </a:xfrm>
        </p:spPr>
        <p:txBody>
          <a:bodyPr/>
          <a:lstStyle/>
          <a:p>
            <a:pPr marL="0" indent="0" algn="just">
              <a:buNone/>
            </a:pPr>
            <a:r>
              <a:rPr lang="en-GB" dirty="0"/>
              <a:t>“Likely, the unrestricted space has many hypotheses which are so implausible, they can be ignored quickly and do not affect learning. The hard part of learning, may be choosing between the plausible competitor meanings, not in weeding out a large space of potential meanings.”</a:t>
            </a:r>
            <a:endParaRPr lang="en-PL" dirty="0"/>
          </a:p>
        </p:txBody>
      </p:sp>
    </p:spTree>
    <p:extLst>
      <p:ext uri="{BB962C8B-B14F-4D97-AF65-F5344CB8AC3E}">
        <p14:creationId xmlns:p14="http://schemas.microsoft.com/office/powerpoint/2010/main" val="2469944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C9313C-1309-1524-3107-0B63DD3BBD3A}"/>
              </a:ext>
            </a:extLst>
          </p:cNvPr>
          <p:cNvSpPr>
            <a:spLocks noGrp="1"/>
          </p:cNvSpPr>
          <p:nvPr>
            <p:ph idx="1"/>
          </p:nvPr>
        </p:nvSpPr>
        <p:spPr>
          <a:xfrm>
            <a:off x="838200" y="2159161"/>
            <a:ext cx="10515600" cy="2539677"/>
          </a:xfrm>
        </p:spPr>
        <p:txBody>
          <a:bodyPr/>
          <a:lstStyle/>
          <a:p>
            <a:r>
              <a:rPr lang="en-GB" dirty="0"/>
              <a:t>Does this model predict human learning curves well? </a:t>
            </a:r>
          </a:p>
          <a:p>
            <a:r>
              <a:rPr lang="en-GB" dirty="0"/>
              <a:t>How sensitive are the model and its results sensitive to various choices (e.g. primitives, weights, shape of likelihood function)? </a:t>
            </a:r>
          </a:p>
          <a:p>
            <a:r>
              <a:rPr lang="en-GB" dirty="0"/>
              <a:t>Does it say anything general about e.g. monotone and topic-neutral quantifiers? </a:t>
            </a:r>
          </a:p>
          <a:p>
            <a:pPr marL="0" indent="0">
              <a:buNone/>
            </a:pPr>
            <a:endParaRPr lang="en-PL" dirty="0"/>
          </a:p>
        </p:txBody>
      </p:sp>
    </p:spTree>
    <p:extLst>
      <p:ext uri="{BB962C8B-B14F-4D97-AF65-F5344CB8AC3E}">
        <p14:creationId xmlns:p14="http://schemas.microsoft.com/office/powerpoint/2010/main" val="1362803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50B0F4-C860-EFFF-E48B-59CA97C290D6}"/>
              </a:ext>
            </a:extLst>
          </p:cNvPr>
          <p:cNvSpPr>
            <a:spLocks noGrp="1"/>
          </p:cNvSpPr>
          <p:nvPr>
            <p:ph idx="1"/>
          </p:nvPr>
        </p:nvSpPr>
        <p:spPr>
          <a:xfrm>
            <a:off x="0" y="1053353"/>
            <a:ext cx="7566212" cy="4751294"/>
          </a:xfrm>
        </p:spPr>
        <p:txBody>
          <a:bodyPr>
            <a:normAutofit/>
          </a:bodyPr>
          <a:lstStyle/>
          <a:p>
            <a:r>
              <a:rPr lang="en-GB" dirty="0"/>
              <a:t>The Language of Thought Hypothesis is the hypothesis that thinking happens in a mental language, the Language of Thought.</a:t>
            </a:r>
          </a:p>
          <a:p>
            <a:r>
              <a:rPr lang="en-GB" dirty="0"/>
              <a:t>Generally assumed to look somewhat like a logic: predicates get combined with logical operators.</a:t>
            </a:r>
          </a:p>
          <a:p>
            <a:r>
              <a:rPr lang="en-GB" dirty="0"/>
              <a:t>Modern version popularised by Jerry </a:t>
            </a:r>
            <a:r>
              <a:rPr lang="en-GB" dirty="0" err="1"/>
              <a:t>Fodor</a:t>
            </a:r>
            <a:r>
              <a:rPr lang="en-GB" dirty="0"/>
              <a:t>.</a:t>
            </a:r>
          </a:p>
          <a:p>
            <a:r>
              <a:rPr lang="en-GB" dirty="0"/>
              <a:t>The classical picture of </a:t>
            </a:r>
            <a:r>
              <a:rPr lang="en-GB" dirty="0" err="1"/>
              <a:t>LoTs</a:t>
            </a:r>
            <a:r>
              <a:rPr lang="en-GB" dirty="0"/>
              <a:t> that philosophers developed is meant to be an account of thinking, explaining phenomena such as learning from few examples, decision-making, perception, etc. </a:t>
            </a:r>
            <a:endParaRPr lang="en-PL" dirty="0"/>
          </a:p>
        </p:txBody>
      </p:sp>
      <p:pic>
        <p:nvPicPr>
          <p:cNvPr id="3" name="Picture 2">
            <a:extLst>
              <a:ext uri="{FF2B5EF4-FFF2-40B4-BE49-F238E27FC236}">
                <a16:creationId xmlns:a16="http://schemas.microsoft.com/office/drawing/2014/main" id="{D9926D30-2237-A528-8249-4603451623E3}"/>
              </a:ext>
            </a:extLst>
          </p:cNvPr>
          <p:cNvPicPr>
            <a:picLocks noChangeAspect="1"/>
          </p:cNvPicPr>
          <p:nvPr/>
        </p:nvPicPr>
        <p:blipFill>
          <a:blip r:embed="rId3"/>
          <a:stretch>
            <a:fillRect/>
          </a:stretch>
        </p:blipFill>
        <p:spPr>
          <a:xfrm>
            <a:off x="7753945" y="0"/>
            <a:ext cx="4438055" cy="6858000"/>
          </a:xfrm>
          <a:prstGeom prst="rect">
            <a:avLst/>
          </a:prstGeom>
        </p:spPr>
      </p:pic>
    </p:spTree>
    <p:extLst>
      <p:ext uri="{BB962C8B-B14F-4D97-AF65-F5344CB8AC3E}">
        <p14:creationId xmlns:p14="http://schemas.microsoft.com/office/powerpoint/2010/main" val="1663476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4C7C-FDCA-BA74-9EF3-005A665777B0}"/>
              </a:ext>
            </a:extLst>
          </p:cNvPr>
          <p:cNvSpPr>
            <a:spLocks noGrp="1"/>
          </p:cNvSpPr>
          <p:nvPr>
            <p:ph type="ctrTitle"/>
          </p:nvPr>
        </p:nvSpPr>
        <p:spPr/>
        <p:txBody>
          <a:bodyPr/>
          <a:lstStyle/>
          <a:p>
            <a:r>
              <a:rPr lang="en-PL" dirty="0"/>
              <a:t>Robustness of the results depending on the LoT</a:t>
            </a:r>
          </a:p>
        </p:txBody>
      </p:sp>
    </p:spTree>
    <p:extLst>
      <p:ext uri="{BB962C8B-B14F-4D97-AF65-F5344CB8AC3E}">
        <p14:creationId xmlns:p14="http://schemas.microsoft.com/office/powerpoint/2010/main" val="2677650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263E6E-6761-22A9-3054-A0705DF450E2}"/>
              </a:ext>
            </a:extLst>
          </p:cNvPr>
          <p:cNvPicPr>
            <a:picLocks noChangeAspect="1"/>
          </p:cNvPicPr>
          <p:nvPr/>
        </p:nvPicPr>
        <p:blipFill>
          <a:blip r:embed="rId2"/>
          <a:stretch>
            <a:fillRect/>
          </a:stretch>
        </p:blipFill>
        <p:spPr>
          <a:xfrm>
            <a:off x="0" y="0"/>
            <a:ext cx="4037724" cy="6858000"/>
          </a:xfrm>
          <a:prstGeom prst="rect">
            <a:avLst/>
          </a:prstGeom>
        </p:spPr>
      </p:pic>
      <p:sp>
        <p:nvSpPr>
          <p:cNvPr id="4" name="TextBox 3">
            <a:extLst>
              <a:ext uri="{FF2B5EF4-FFF2-40B4-BE49-F238E27FC236}">
                <a16:creationId xmlns:a16="http://schemas.microsoft.com/office/drawing/2014/main" id="{3FCD3BFE-7152-3F7C-53CD-E52B8D007D42}"/>
              </a:ext>
            </a:extLst>
          </p:cNvPr>
          <p:cNvSpPr txBox="1"/>
          <p:nvPr/>
        </p:nvSpPr>
        <p:spPr>
          <a:xfrm>
            <a:off x="6096000" y="3167390"/>
            <a:ext cx="4451603" cy="523220"/>
          </a:xfrm>
          <a:prstGeom prst="rect">
            <a:avLst/>
          </a:prstGeom>
          <a:noFill/>
        </p:spPr>
        <p:txBody>
          <a:bodyPr wrap="none" rtlCol="0">
            <a:spAutoFit/>
          </a:bodyPr>
          <a:lstStyle/>
          <a:p>
            <a:r>
              <a:rPr lang="en-PL" sz="2800" b="1" dirty="0"/>
              <a:t>Which Boolean connectives?</a:t>
            </a:r>
          </a:p>
        </p:txBody>
      </p:sp>
    </p:spTree>
    <p:extLst>
      <p:ext uri="{BB962C8B-B14F-4D97-AF65-F5344CB8AC3E}">
        <p14:creationId xmlns:p14="http://schemas.microsoft.com/office/powerpoint/2010/main" val="742125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B48F75-35C0-7708-E872-2C3A7DA70B40}"/>
              </a:ext>
            </a:extLst>
          </p:cNvPr>
          <p:cNvPicPr>
            <a:picLocks noChangeAspect="1"/>
          </p:cNvPicPr>
          <p:nvPr/>
        </p:nvPicPr>
        <p:blipFill>
          <a:blip r:embed="rId3"/>
          <a:stretch>
            <a:fillRect/>
          </a:stretch>
        </p:blipFill>
        <p:spPr>
          <a:xfrm>
            <a:off x="2339851" y="0"/>
            <a:ext cx="7512297" cy="6858000"/>
          </a:xfrm>
          <a:prstGeom prst="rect">
            <a:avLst/>
          </a:prstGeom>
        </p:spPr>
      </p:pic>
    </p:spTree>
    <p:extLst>
      <p:ext uri="{BB962C8B-B14F-4D97-AF65-F5344CB8AC3E}">
        <p14:creationId xmlns:p14="http://schemas.microsoft.com/office/powerpoint/2010/main" val="1266051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E1AB29-4F8D-E368-9639-FDA2817E1EB0}"/>
              </a:ext>
            </a:extLst>
          </p:cNvPr>
          <p:cNvPicPr>
            <a:picLocks noChangeAspect="1"/>
          </p:cNvPicPr>
          <p:nvPr/>
        </p:nvPicPr>
        <p:blipFill>
          <a:blip r:embed="rId2"/>
          <a:stretch>
            <a:fillRect/>
          </a:stretch>
        </p:blipFill>
        <p:spPr>
          <a:xfrm>
            <a:off x="2205182" y="0"/>
            <a:ext cx="7781636" cy="6858000"/>
          </a:xfrm>
          <a:prstGeom prst="rect">
            <a:avLst/>
          </a:prstGeom>
        </p:spPr>
      </p:pic>
    </p:spTree>
    <p:extLst>
      <p:ext uri="{BB962C8B-B14F-4D97-AF65-F5344CB8AC3E}">
        <p14:creationId xmlns:p14="http://schemas.microsoft.com/office/powerpoint/2010/main" val="11576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3A52B0-0A8B-90F7-D158-79A1CB7C2441}"/>
              </a:ext>
            </a:extLst>
          </p:cNvPr>
          <p:cNvSpPr>
            <a:spLocks noGrp="1"/>
          </p:cNvSpPr>
          <p:nvPr>
            <p:ph idx="1"/>
          </p:nvPr>
        </p:nvSpPr>
        <p:spPr>
          <a:xfrm>
            <a:off x="0" y="311099"/>
            <a:ext cx="12192000" cy="675019"/>
          </a:xfrm>
        </p:spPr>
        <p:txBody>
          <a:bodyPr/>
          <a:lstStyle/>
          <a:p>
            <a:pPr marL="0" indent="0">
              <a:buNone/>
            </a:pPr>
            <a:r>
              <a:rPr lang="en-GB" b="1" dirty="0"/>
              <a:t>Which representational system is the most likely, given human responses?</a:t>
            </a:r>
            <a:endParaRPr lang="en-PL" b="1" dirty="0"/>
          </a:p>
        </p:txBody>
      </p:sp>
      <p:pic>
        <p:nvPicPr>
          <p:cNvPr id="3" name="Picture 2">
            <a:extLst>
              <a:ext uri="{FF2B5EF4-FFF2-40B4-BE49-F238E27FC236}">
                <a16:creationId xmlns:a16="http://schemas.microsoft.com/office/drawing/2014/main" id="{E3F49796-4AA6-1178-8EE9-C65AE24EABDF}"/>
              </a:ext>
            </a:extLst>
          </p:cNvPr>
          <p:cNvPicPr>
            <a:picLocks noChangeAspect="1"/>
          </p:cNvPicPr>
          <p:nvPr/>
        </p:nvPicPr>
        <p:blipFill>
          <a:blip r:embed="rId2"/>
          <a:stretch>
            <a:fillRect/>
          </a:stretch>
        </p:blipFill>
        <p:spPr>
          <a:xfrm>
            <a:off x="1792567" y="986118"/>
            <a:ext cx="8606865" cy="5161973"/>
          </a:xfrm>
          <a:prstGeom prst="rect">
            <a:avLst/>
          </a:prstGeom>
        </p:spPr>
      </p:pic>
      <p:sp>
        <p:nvSpPr>
          <p:cNvPr id="5" name="TextBox 4">
            <a:extLst>
              <a:ext uri="{FF2B5EF4-FFF2-40B4-BE49-F238E27FC236}">
                <a16:creationId xmlns:a16="http://schemas.microsoft.com/office/drawing/2014/main" id="{73AAF570-8D29-4F7C-F486-F9983E3DC527}"/>
              </a:ext>
            </a:extLst>
          </p:cNvPr>
          <p:cNvSpPr txBox="1"/>
          <p:nvPr/>
        </p:nvSpPr>
        <p:spPr>
          <a:xfrm>
            <a:off x="9412941" y="6293223"/>
            <a:ext cx="2187389" cy="369332"/>
          </a:xfrm>
          <a:prstGeom prst="rect">
            <a:avLst/>
          </a:prstGeom>
          <a:noFill/>
        </p:spPr>
        <p:txBody>
          <a:bodyPr wrap="square">
            <a:spAutoFit/>
          </a:bodyPr>
          <a:lstStyle/>
          <a:p>
            <a:r>
              <a:rPr lang="en-PL" dirty="0"/>
              <a:t>Piantadosi et al. 2016</a:t>
            </a:r>
          </a:p>
        </p:txBody>
      </p:sp>
    </p:spTree>
    <p:extLst>
      <p:ext uri="{BB962C8B-B14F-4D97-AF65-F5344CB8AC3E}">
        <p14:creationId xmlns:p14="http://schemas.microsoft.com/office/powerpoint/2010/main" val="180232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3CE10-248E-9B33-6E04-7855938BB1A9}"/>
              </a:ext>
            </a:extLst>
          </p:cNvPr>
          <p:cNvSpPr>
            <a:spLocks noGrp="1"/>
          </p:cNvSpPr>
          <p:nvPr>
            <p:ph idx="1"/>
          </p:nvPr>
        </p:nvSpPr>
        <p:spPr>
          <a:xfrm>
            <a:off x="838200" y="1944008"/>
            <a:ext cx="10515600" cy="4169921"/>
          </a:xfrm>
        </p:spPr>
        <p:txBody>
          <a:bodyPr/>
          <a:lstStyle/>
          <a:p>
            <a:r>
              <a:rPr lang="en-PL" dirty="0"/>
              <a:t>You can also infer LoT from the informativeness-complexity trade-off but again it’s hard to distinguish top candidates (Denić &amp; Szymanik, 2022). </a:t>
            </a:r>
          </a:p>
          <a:p>
            <a:r>
              <a:rPr lang="en-PL" dirty="0"/>
              <a:t>All reasoning data (</a:t>
            </a:r>
            <a:r>
              <a:rPr lang="en-GB" dirty="0" err="1"/>
              <a:t>Zhai</a:t>
            </a:r>
            <a:r>
              <a:rPr lang="en-GB" dirty="0"/>
              <a:t>, </a:t>
            </a:r>
            <a:r>
              <a:rPr lang="en-GB" dirty="0" err="1"/>
              <a:t>Titov</a:t>
            </a:r>
            <a:r>
              <a:rPr lang="en-GB" dirty="0"/>
              <a:t>, Szymanik, 2015). </a:t>
            </a:r>
          </a:p>
          <a:p>
            <a:r>
              <a:rPr lang="en-GB" dirty="0"/>
              <a:t>In general, you shouldn’t rather expect to find a unique candidate </a:t>
            </a:r>
            <a:r>
              <a:rPr lang="en-GB" dirty="0" err="1"/>
              <a:t>LoT</a:t>
            </a:r>
            <a:r>
              <a:rPr lang="en-GB" dirty="0"/>
              <a:t> (</a:t>
            </a:r>
            <a:r>
              <a:rPr lang="en-GB" dirty="0" err="1"/>
              <a:t>Carcassi</a:t>
            </a:r>
            <a:r>
              <a:rPr lang="en-GB" dirty="0"/>
              <a:t> &amp; Szymanik, 2022). </a:t>
            </a:r>
          </a:p>
          <a:p>
            <a:r>
              <a:rPr lang="en-GB" dirty="0"/>
              <a:t>So, how shall we measure complexity? (relevant for tomorrow)</a:t>
            </a:r>
            <a:endParaRPr lang="en-PL" dirty="0"/>
          </a:p>
          <a:p>
            <a:endParaRPr lang="en-PL" dirty="0"/>
          </a:p>
        </p:txBody>
      </p:sp>
    </p:spTree>
    <p:extLst>
      <p:ext uri="{BB962C8B-B14F-4D97-AF65-F5344CB8AC3E}">
        <p14:creationId xmlns:p14="http://schemas.microsoft.com/office/powerpoint/2010/main" val="900330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29E5-2DF6-CFE5-3E12-25E998998239}"/>
              </a:ext>
            </a:extLst>
          </p:cNvPr>
          <p:cNvSpPr>
            <a:spLocks noGrp="1"/>
          </p:cNvSpPr>
          <p:nvPr>
            <p:ph type="ctrTitle"/>
          </p:nvPr>
        </p:nvSpPr>
        <p:spPr>
          <a:xfrm>
            <a:off x="1524000" y="2235200"/>
            <a:ext cx="9144000" cy="2387600"/>
          </a:xfrm>
        </p:spPr>
        <p:txBody>
          <a:bodyPr>
            <a:normAutofit fontScale="90000"/>
          </a:bodyPr>
          <a:lstStyle/>
          <a:p>
            <a:r>
              <a:rPr lang="en-PL" dirty="0"/>
              <a:t>So, which one is the fundamental notion: complexity or learnability?</a:t>
            </a:r>
          </a:p>
        </p:txBody>
      </p:sp>
    </p:spTree>
    <p:extLst>
      <p:ext uri="{BB962C8B-B14F-4D97-AF65-F5344CB8AC3E}">
        <p14:creationId xmlns:p14="http://schemas.microsoft.com/office/powerpoint/2010/main" val="78054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50B0F4-C860-EFFF-E48B-59CA97C290D6}"/>
              </a:ext>
            </a:extLst>
          </p:cNvPr>
          <p:cNvSpPr>
            <a:spLocks noGrp="1"/>
          </p:cNvSpPr>
          <p:nvPr>
            <p:ph idx="1"/>
          </p:nvPr>
        </p:nvSpPr>
        <p:spPr>
          <a:xfrm>
            <a:off x="196646" y="1429869"/>
            <a:ext cx="7566212" cy="3998259"/>
          </a:xfrm>
        </p:spPr>
        <p:txBody>
          <a:bodyPr>
            <a:normAutofit/>
          </a:bodyPr>
          <a:lstStyle/>
          <a:p>
            <a:endParaRPr lang="en-GB" dirty="0"/>
          </a:p>
          <a:p>
            <a:r>
              <a:rPr lang="en-GB" dirty="0"/>
              <a:t>Leibniz, 1677, Boole, 1854, </a:t>
            </a:r>
            <a:r>
              <a:rPr lang="en-GB" dirty="0" err="1"/>
              <a:t>Fodor</a:t>
            </a:r>
            <a:r>
              <a:rPr lang="en-GB" dirty="0"/>
              <a:t>, 1975,…, Rescorla, 2019, and others </a:t>
            </a:r>
          </a:p>
          <a:p>
            <a:r>
              <a:rPr lang="en-GB" dirty="0"/>
              <a:t>Recently, revived interest in cognitive science:</a:t>
            </a:r>
          </a:p>
          <a:p>
            <a:r>
              <a:rPr lang="en-GB" dirty="0"/>
              <a:t>Feldman, 2003, Tenenbaum and Griffiths, 2001, Tenenbaum and Xu, 2007, Piantadosi, 2016, etc.</a:t>
            </a:r>
          </a:p>
          <a:p>
            <a:r>
              <a:rPr lang="en-GB" dirty="0"/>
              <a:t>Perhaps a missing peace to make AI more human-like</a:t>
            </a:r>
            <a:endParaRPr lang="en-PL" dirty="0"/>
          </a:p>
        </p:txBody>
      </p:sp>
      <p:pic>
        <p:nvPicPr>
          <p:cNvPr id="4" name="Picture 3">
            <a:extLst>
              <a:ext uri="{FF2B5EF4-FFF2-40B4-BE49-F238E27FC236}">
                <a16:creationId xmlns:a16="http://schemas.microsoft.com/office/drawing/2014/main" id="{F732E227-E479-96DF-F1A1-52868E04F950}"/>
              </a:ext>
            </a:extLst>
          </p:cNvPr>
          <p:cNvPicPr>
            <a:picLocks noChangeAspect="1"/>
          </p:cNvPicPr>
          <p:nvPr/>
        </p:nvPicPr>
        <p:blipFill>
          <a:blip r:embed="rId3"/>
          <a:stretch>
            <a:fillRect/>
          </a:stretch>
        </p:blipFill>
        <p:spPr>
          <a:xfrm>
            <a:off x="7718323" y="0"/>
            <a:ext cx="4473677" cy="6857999"/>
          </a:xfrm>
          <a:prstGeom prst="rect">
            <a:avLst/>
          </a:prstGeom>
        </p:spPr>
      </p:pic>
    </p:spTree>
    <p:extLst>
      <p:ext uri="{BB962C8B-B14F-4D97-AF65-F5344CB8AC3E}">
        <p14:creationId xmlns:p14="http://schemas.microsoft.com/office/powerpoint/2010/main" val="2130052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0283-6F9F-8D42-6132-CAC53ACD85FC}"/>
              </a:ext>
            </a:extLst>
          </p:cNvPr>
          <p:cNvSpPr>
            <a:spLocks noGrp="1"/>
          </p:cNvSpPr>
          <p:nvPr>
            <p:ph type="ctrTitle"/>
          </p:nvPr>
        </p:nvSpPr>
        <p:spPr>
          <a:xfrm>
            <a:off x="1524000" y="2896913"/>
            <a:ext cx="9144000" cy="1064173"/>
          </a:xfrm>
        </p:spPr>
        <p:txBody>
          <a:bodyPr/>
          <a:lstStyle/>
          <a:p>
            <a:r>
              <a:rPr lang="en-PL" dirty="0"/>
              <a:t>Boolean Categorization</a:t>
            </a:r>
          </a:p>
        </p:txBody>
      </p:sp>
    </p:spTree>
    <p:extLst>
      <p:ext uri="{BB962C8B-B14F-4D97-AF65-F5344CB8AC3E}">
        <p14:creationId xmlns:p14="http://schemas.microsoft.com/office/powerpoint/2010/main" val="2316754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EA67DA-4252-524B-1ABE-719F750F041A}"/>
              </a:ext>
            </a:extLst>
          </p:cNvPr>
          <p:cNvSpPr>
            <a:spLocks noGrp="1"/>
          </p:cNvSpPr>
          <p:nvPr>
            <p:ph idx="1"/>
          </p:nvPr>
        </p:nvSpPr>
        <p:spPr>
          <a:xfrm>
            <a:off x="838200" y="1657138"/>
            <a:ext cx="10515600" cy="3543724"/>
          </a:xfrm>
        </p:spPr>
        <p:txBody>
          <a:bodyPr/>
          <a:lstStyle/>
          <a:p>
            <a:r>
              <a:rPr lang="en-GB" dirty="0"/>
              <a:t>Boolean relations are a way to create new concepts:</a:t>
            </a:r>
          </a:p>
          <a:p>
            <a:pPr lvl="1"/>
            <a:r>
              <a:rPr lang="en-GB" dirty="0"/>
              <a:t>`cousin’ is a child of an uncle </a:t>
            </a:r>
            <a:r>
              <a:rPr lang="en-GB" dirty="0">
                <a:solidFill>
                  <a:srgbClr val="FF0000"/>
                </a:solidFill>
              </a:rPr>
              <a:t>or</a:t>
            </a:r>
            <a:r>
              <a:rPr lang="en-GB" dirty="0"/>
              <a:t> aunt</a:t>
            </a:r>
          </a:p>
          <a:p>
            <a:pPr lvl="1"/>
            <a:r>
              <a:rPr lang="en-GB" dirty="0"/>
              <a:t>‘beer’ is an alcoholic beverage usually made from malted cereal grain </a:t>
            </a:r>
            <a:r>
              <a:rPr lang="en-GB" dirty="0">
                <a:solidFill>
                  <a:srgbClr val="FF0000"/>
                </a:solidFill>
              </a:rPr>
              <a:t>and</a:t>
            </a:r>
            <a:r>
              <a:rPr lang="en-GB" dirty="0"/>
              <a:t> </a:t>
            </a:r>
            <a:r>
              <a:rPr lang="en-GB" dirty="0" err="1"/>
              <a:t>flavored</a:t>
            </a:r>
            <a:r>
              <a:rPr lang="en-GB" dirty="0"/>
              <a:t> with hops, </a:t>
            </a:r>
            <a:r>
              <a:rPr lang="en-GB" dirty="0">
                <a:solidFill>
                  <a:srgbClr val="FF0000"/>
                </a:solidFill>
              </a:rPr>
              <a:t>and</a:t>
            </a:r>
            <a:r>
              <a:rPr lang="en-GB" dirty="0"/>
              <a:t> brewed by slow fermentation</a:t>
            </a:r>
          </a:p>
          <a:p>
            <a:pPr lvl="1"/>
            <a:r>
              <a:rPr lang="en-GB" dirty="0"/>
              <a:t>in basketball, `travel’ is illegally moving the pivot foot </a:t>
            </a:r>
            <a:r>
              <a:rPr lang="en-GB" dirty="0">
                <a:solidFill>
                  <a:srgbClr val="FF0000"/>
                </a:solidFill>
              </a:rPr>
              <a:t>or</a:t>
            </a:r>
            <a:r>
              <a:rPr lang="en-GB" dirty="0"/>
              <a:t> taking three or more steps without dribbling</a:t>
            </a:r>
          </a:p>
          <a:p>
            <a:pPr lvl="1"/>
            <a:r>
              <a:rPr lang="en-GB" dirty="0"/>
              <a:t>`depression’ is a mood disorder characterized by persistent sadness </a:t>
            </a:r>
            <a:r>
              <a:rPr lang="en-GB" dirty="0">
                <a:solidFill>
                  <a:srgbClr val="FF0000"/>
                </a:solidFill>
              </a:rPr>
              <a:t>and</a:t>
            </a:r>
            <a:r>
              <a:rPr lang="en-GB" dirty="0"/>
              <a:t> anxiety, </a:t>
            </a:r>
            <a:r>
              <a:rPr lang="en-GB" dirty="0">
                <a:solidFill>
                  <a:srgbClr val="FF0000"/>
                </a:solidFill>
              </a:rPr>
              <a:t>or</a:t>
            </a:r>
            <a:r>
              <a:rPr lang="en-GB" dirty="0"/>
              <a:t> feeling of hopelessness </a:t>
            </a:r>
            <a:r>
              <a:rPr lang="en-GB" dirty="0">
                <a:solidFill>
                  <a:srgbClr val="FF0000"/>
                </a:solidFill>
              </a:rPr>
              <a:t>and</a:t>
            </a:r>
            <a:r>
              <a:rPr lang="en-GB" dirty="0"/>
              <a:t> pessimism, </a:t>
            </a:r>
            <a:r>
              <a:rPr lang="en-GB" dirty="0">
                <a:solidFill>
                  <a:srgbClr val="FF0000"/>
                </a:solidFill>
              </a:rPr>
              <a:t>or</a:t>
            </a:r>
            <a:r>
              <a:rPr lang="en-GB" dirty="0"/>
              <a:t> …</a:t>
            </a:r>
            <a:endParaRPr lang="en-PL" dirty="0"/>
          </a:p>
        </p:txBody>
      </p:sp>
    </p:spTree>
    <p:extLst>
      <p:ext uri="{BB962C8B-B14F-4D97-AF65-F5344CB8AC3E}">
        <p14:creationId xmlns:p14="http://schemas.microsoft.com/office/powerpoint/2010/main" val="4241504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EA67DA-4252-524B-1ABE-719F750F041A}"/>
              </a:ext>
            </a:extLst>
          </p:cNvPr>
          <p:cNvSpPr>
            <a:spLocks noGrp="1"/>
          </p:cNvSpPr>
          <p:nvPr>
            <p:ph idx="1"/>
          </p:nvPr>
        </p:nvSpPr>
        <p:spPr>
          <a:xfrm>
            <a:off x="838200" y="2085202"/>
            <a:ext cx="10515600" cy="2687595"/>
          </a:xfrm>
        </p:spPr>
        <p:txBody>
          <a:bodyPr/>
          <a:lstStyle/>
          <a:p>
            <a:r>
              <a:rPr lang="en-GB" dirty="0"/>
              <a:t>How people acquire, represent, and use concepts?</a:t>
            </a:r>
          </a:p>
          <a:p>
            <a:r>
              <a:rPr lang="en-GB" dirty="0"/>
              <a:t>E.g., concepts depending on </a:t>
            </a:r>
            <a:r>
              <a:rPr lang="en-GB" dirty="0">
                <a:solidFill>
                  <a:srgbClr val="FF0000"/>
                </a:solidFill>
              </a:rPr>
              <a:t>and</a:t>
            </a:r>
            <a:r>
              <a:rPr lang="en-GB" dirty="0"/>
              <a:t> are easier to learn than those depending on </a:t>
            </a:r>
            <a:r>
              <a:rPr lang="en-GB" dirty="0">
                <a:solidFill>
                  <a:srgbClr val="FF0000"/>
                </a:solidFill>
              </a:rPr>
              <a:t>or</a:t>
            </a:r>
            <a:r>
              <a:rPr lang="en-GB" dirty="0"/>
              <a:t> (Bruner et al. `65).</a:t>
            </a:r>
          </a:p>
          <a:p>
            <a:r>
              <a:rPr lang="en-GB" dirty="0"/>
              <a:t>But the data seems more puzzling (see next slide). </a:t>
            </a:r>
          </a:p>
          <a:p>
            <a:r>
              <a:rPr lang="en-GB" dirty="0"/>
              <a:t>What’s the logical theory of complexity here?</a:t>
            </a:r>
          </a:p>
        </p:txBody>
      </p:sp>
    </p:spTree>
    <p:extLst>
      <p:ext uri="{BB962C8B-B14F-4D97-AF65-F5344CB8AC3E}">
        <p14:creationId xmlns:p14="http://schemas.microsoft.com/office/powerpoint/2010/main" val="24392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4773FF9-4072-292D-7427-2CCB3C4A6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059" y="951166"/>
            <a:ext cx="6633882" cy="49556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569A93-DFA0-BB6A-7646-A2F4717BCFA2}"/>
              </a:ext>
            </a:extLst>
          </p:cNvPr>
          <p:cNvSpPr txBox="1"/>
          <p:nvPr/>
        </p:nvSpPr>
        <p:spPr>
          <a:xfrm>
            <a:off x="9412941" y="6293223"/>
            <a:ext cx="2187389" cy="369332"/>
          </a:xfrm>
          <a:prstGeom prst="rect">
            <a:avLst/>
          </a:prstGeom>
          <a:noFill/>
        </p:spPr>
        <p:txBody>
          <a:bodyPr wrap="square">
            <a:spAutoFit/>
          </a:bodyPr>
          <a:lstStyle/>
          <a:p>
            <a:r>
              <a:rPr lang="en-PL" dirty="0"/>
              <a:t>Piantadosi et al. 2016</a:t>
            </a:r>
          </a:p>
        </p:txBody>
      </p:sp>
    </p:spTree>
    <p:extLst>
      <p:ext uri="{BB962C8B-B14F-4D97-AF65-F5344CB8AC3E}">
        <p14:creationId xmlns:p14="http://schemas.microsoft.com/office/powerpoint/2010/main" val="1226573275"/>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242852"/>
      </a:dk2>
      <a:lt2>
        <a:srgbClr val="ACCBF9"/>
      </a:lt2>
      <a:accent1>
        <a:srgbClr val="498DF1"/>
      </a:accent1>
      <a:accent2>
        <a:srgbClr val="629DD1"/>
      </a:accent2>
      <a:accent3>
        <a:srgbClr val="297FD5"/>
      </a:accent3>
      <a:accent4>
        <a:srgbClr val="FF0000"/>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2964</TotalTime>
  <Words>2046</Words>
  <Application>Microsoft Macintosh PowerPoint</Application>
  <PresentationFormat>Widescreen</PresentationFormat>
  <Paragraphs>212</Paragraphs>
  <Slides>46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Boolean Categorization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pure complexity idea to  quantifier universals</vt:lpstr>
      <vt:lpstr>PowerPoint Presentation</vt:lpstr>
      <vt:lpstr>PowerPoint Presentation</vt:lpstr>
      <vt:lpstr>PowerPoint Presentation</vt:lpstr>
      <vt:lpstr>PowerPoint Presentation</vt:lpstr>
      <vt:lpstr>PowerPoint Presentation</vt:lpstr>
      <vt:lpstr>PowerPoint Presentation</vt:lpstr>
      <vt:lpstr>Other measure of complexity</vt:lpstr>
      <vt:lpstr>PowerPoint Presentation</vt:lpstr>
      <vt:lpstr>PowerPoint Presentation</vt:lpstr>
      <vt:lpstr>PowerPoint Presentation</vt:lpstr>
      <vt:lpstr>PowerPoint Presentation</vt:lpstr>
      <vt:lpstr>PowerPoint Presentation</vt:lpstr>
      <vt:lpstr>LoT+learning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Robustness of the results depending on the LoT</vt:lpstr>
      <vt:lpstr>PowerPoint Presentation</vt:lpstr>
      <vt:lpstr>PowerPoint Presentation</vt:lpstr>
      <vt:lpstr>PowerPoint Presentation</vt:lpstr>
      <vt:lpstr>PowerPoint Presentation</vt:lpstr>
      <vt:lpstr>PowerPoint Presentation</vt:lpstr>
      <vt:lpstr>So, which one is the fundamental notion: complexity or learnability?</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CARCASSI Fausto</dc:creator>
  <cp:lastModifiedBy>Jakub Szymanik</cp:lastModifiedBy>
  <cp:revision>583</cp:revision>
  <cp:lastPrinted>2022-08-03T14:12:54Z</cp:lastPrinted>
  <dcterms:created xsi:type="dcterms:W3CDTF">2018-12-30T19:08:46Z</dcterms:created>
  <dcterms:modified xsi:type="dcterms:W3CDTF">2022-08-18T20:48:18Z</dcterms:modified>
</cp:coreProperties>
</file>